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83" r:id="rId3"/>
    <p:sldId id="281" r:id="rId4"/>
    <p:sldId id="282" r:id="rId5"/>
    <p:sldId id="280" r:id="rId6"/>
    <p:sldId id="259" r:id="rId7"/>
    <p:sldId id="257" r:id="rId8"/>
    <p:sldId id="266" r:id="rId9"/>
    <p:sldId id="267" r:id="rId10"/>
    <p:sldId id="271" r:id="rId11"/>
    <p:sldId id="273" r:id="rId12"/>
    <p:sldId id="272" r:id="rId13"/>
    <p:sldId id="285" r:id="rId14"/>
    <p:sldId id="284" r:id="rId15"/>
    <p:sldId id="286" r:id="rId16"/>
    <p:sldId id="287" r:id="rId17"/>
    <p:sldId id="290" r:id="rId18"/>
    <p:sldId id="288" r:id="rId19"/>
    <p:sldId id="289" r:id="rId20"/>
    <p:sldId id="291" r:id="rId21"/>
    <p:sldId id="292"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168"/>
      </p:cViewPr>
      <p:guideLst/>
    </p:cSldViewPr>
  </p:slideViewPr>
  <p:notesTextViewPr>
    <p:cViewPr>
      <p:scale>
        <a:sx n="1" d="1"/>
        <a:sy n="1" d="1"/>
      </p:scale>
      <p:origin x="0" y="0"/>
    </p:cViewPr>
  </p:notesTextViewPr>
  <p:notesViewPr>
    <p:cSldViewPr snapToGrid="0">
      <p:cViewPr varScale="1">
        <p:scale>
          <a:sx n="98" d="100"/>
          <a:sy n="98" d="100"/>
        </p:scale>
        <p:origin x="258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fox\Documents\Book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[Book1.xlsx]Sheet1!$B$1</c:f>
              <c:strCache>
                <c:ptCount val="1"/>
                <c:pt idx="0">
                  <c:v>Yes</c:v>
                </c:pt>
              </c:strCache>
            </c:strRef>
          </c:tx>
          <c:spPr>
            <a:solidFill>
              <a:schemeClr val="accent6"/>
            </a:solidFill>
            <a:ln>
              <a:noFill/>
            </a:ln>
            <a:effectLst/>
          </c:spPr>
          <c:invertIfNegative val="0"/>
          <c:dLbls>
            <c:delete val="1"/>
          </c:dLbls>
          <c:cat>
            <c:strRef>
              <c:f>[Book1.xlsx]Sheet1!$A$2:$A$9</c:f>
              <c:strCache>
                <c:ptCount val="8"/>
                <c:pt idx="0">
                  <c:v>Aug 19-Aug 31</c:v>
                </c:pt>
                <c:pt idx="1">
                  <c:v>July 16-July 21</c:v>
                </c:pt>
                <c:pt idx="2">
                  <c:v>July 9 -July 14</c:v>
                </c:pt>
                <c:pt idx="3">
                  <c:v>July 2-July 7</c:v>
                </c:pt>
                <c:pt idx="4">
                  <c:v>June 25-June 30</c:v>
                </c:pt>
                <c:pt idx="5">
                  <c:v>June 18-June 23</c:v>
                </c:pt>
                <c:pt idx="6">
                  <c:v>June 11-June 16</c:v>
                </c:pt>
                <c:pt idx="7">
                  <c:v>June 4-June 9</c:v>
                </c:pt>
              </c:strCache>
            </c:strRef>
          </c:cat>
          <c:val>
            <c:numRef>
              <c:f>[Book1.xlsx]Sheet1!$B$2:$B$9</c:f>
              <c:numCache>
                <c:formatCode>#,##0</c:formatCode>
                <c:ptCount val="8"/>
                <c:pt idx="0">
                  <c:v>45371195</c:v>
                </c:pt>
                <c:pt idx="1">
                  <c:v>54363964</c:v>
                </c:pt>
                <c:pt idx="2">
                  <c:v>54486107</c:v>
                </c:pt>
                <c:pt idx="3">
                  <c:v>56767546</c:v>
                </c:pt>
                <c:pt idx="4">
                  <c:v>56699848</c:v>
                </c:pt>
                <c:pt idx="5">
                  <c:v>56793013</c:v>
                </c:pt>
                <c:pt idx="6">
                  <c:v>56887929</c:v>
                </c:pt>
                <c:pt idx="7">
                  <c:v>53035843</c:v>
                </c:pt>
              </c:numCache>
            </c:numRef>
          </c:val>
          <c:extLst>
            <c:ext xmlns:c16="http://schemas.microsoft.com/office/drawing/2014/chart" uri="{C3380CC4-5D6E-409C-BE32-E72D297353CC}">
              <c16:uniqueId val="{00000000-2419-416B-AA76-843EDE5C837E}"/>
            </c:ext>
          </c:extLst>
        </c:ser>
        <c:ser>
          <c:idx val="1"/>
          <c:order val="1"/>
          <c:tx>
            <c:strRef>
              <c:f>[Book1.xlsx]Sheet1!$C$1</c:f>
              <c:strCache>
                <c:ptCount val="1"/>
                <c:pt idx="0">
                  <c:v>No</c:v>
                </c:pt>
              </c:strCache>
            </c:strRef>
          </c:tx>
          <c:spPr>
            <a:solidFill>
              <a:schemeClr val="accent5"/>
            </a:solidFill>
            <a:ln>
              <a:noFill/>
            </a:ln>
            <a:effectLst/>
          </c:spPr>
          <c:invertIfNegative val="0"/>
          <c:dLbls>
            <c:delete val="1"/>
          </c:dLbls>
          <c:cat>
            <c:strRef>
              <c:f>[Book1.xlsx]Sheet1!$A$2:$A$9</c:f>
              <c:strCache>
                <c:ptCount val="8"/>
                <c:pt idx="0">
                  <c:v>Aug 19-Aug 31</c:v>
                </c:pt>
                <c:pt idx="1">
                  <c:v>July 16-July 21</c:v>
                </c:pt>
                <c:pt idx="2">
                  <c:v>July 9 -July 14</c:v>
                </c:pt>
                <c:pt idx="3">
                  <c:v>July 2-July 7</c:v>
                </c:pt>
                <c:pt idx="4">
                  <c:v>June 25-June 30</c:v>
                </c:pt>
                <c:pt idx="5">
                  <c:v>June 18-June 23</c:v>
                </c:pt>
                <c:pt idx="6">
                  <c:v>June 11-June 16</c:v>
                </c:pt>
                <c:pt idx="7">
                  <c:v>June 4-June 9</c:v>
                </c:pt>
              </c:strCache>
            </c:strRef>
          </c:cat>
          <c:val>
            <c:numRef>
              <c:f>[Book1.xlsx]Sheet1!$C$2:$C$9</c:f>
              <c:numCache>
                <c:formatCode>#,##0</c:formatCode>
                <c:ptCount val="8"/>
                <c:pt idx="0">
                  <c:v>8207351</c:v>
                </c:pt>
                <c:pt idx="1">
                  <c:v>13339515</c:v>
                </c:pt>
                <c:pt idx="2">
                  <c:v>12566440</c:v>
                </c:pt>
                <c:pt idx="3">
                  <c:v>11636667</c:v>
                </c:pt>
                <c:pt idx="4">
                  <c:v>12976565</c:v>
                </c:pt>
                <c:pt idx="5">
                  <c:v>12195870</c:v>
                </c:pt>
                <c:pt idx="6">
                  <c:v>10809249</c:v>
                </c:pt>
                <c:pt idx="7">
                  <c:v>11026143</c:v>
                </c:pt>
              </c:numCache>
            </c:numRef>
          </c:val>
          <c:extLst>
            <c:ext xmlns:c16="http://schemas.microsoft.com/office/drawing/2014/chart" uri="{C3380CC4-5D6E-409C-BE32-E72D297353CC}">
              <c16:uniqueId val="{00000001-2419-416B-AA76-843EDE5C837E}"/>
            </c:ext>
          </c:extLst>
        </c:ser>
        <c:ser>
          <c:idx val="2"/>
          <c:order val="2"/>
          <c:tx>
            <c:strRef>
              <c:f>[Book1.xlsx]Sheet1!$D$1</c:f>
              <c:strCache>
                <c:ptCount val="1"/>
                <c:pt idx="0">
                  <c:v>Deferred</c:v>
                </c:pt>
              </c:strCache>
            </c:strRef>
          </c:tx>
          <c:spPr>
            <a:solidFill>
              <a:schemeClr val="accent4"/>
            </a:solidFill>
            <a:ln>
              <a:noFill/>
            </a:ln>
            <a:effectLst/>
          </c:spPr>
          <c:invertIfNegative val="0"/>
          <c:dLbls>
            <c:delete val="1"/>
          </c:dLbls>
          <c:cat>
            <c:strRef>
              <c:f>[Book1.xlsx]Sheet1!$A$2:$A$9</c:f>
              <c:strCache>
                <c:ptCount val="8"/>
                <c:pt idx="0">
                  <c:v>Aug 19-Aug 31</c:v>
                </c:pt>
                <c:pt idx="1">
                  <c:v>July 16-July 21</c:v>
                </c:pt>
                <c:pt idx="2">
                  <c:v>July 9 -July 14</c:v>
                </c:pt>
                <c:pt idx="3">
                  <c:v>July 2-July 7</c:v>
                </c:pt>
                <c:pt idx="4">
                  <c:v>June 25-June 30</c:v>
                </c:pt>
                <c:pt idx="5">
                  <c:v>June 18-June 23</c:v>
                </c:pt>
                <c:pt idx="6">
                  <c:v>June 11-June 16</c:v>
                </c:pt>
                <c:pt idx="7">
                  <c:v>June 4-June 9</c:v>
                </c:pt>
              </c:strCache>
            </c:strRef>
          </c:cat>
          <c:val>
            <c:numRef>
              <c:f>[Book1.xlsx]Sheet1!$D$2:$D$9</c:f>
              <c:numCache>
                <c:formatCode>#,##0</c:formatCode>
                <c:ptCount val="8"/>
                <c:pt idx="1">
                  <c:v>1504864</c:v>
                </c:pt>
                <c:pt idx="2">
                  <c:v>1271135</c:v>
                </c:pt>
                <c:pt idx="3">
                  <c:v>1498386</c:v>
                </c:pt>
                <c:pt idx="4">
                  <c:v>1225992</c:v>
                </c:pt>
                <c:pt idx="5">
                  <c:v>1012553</c:v>
                </c:pt>
                <c:pt idx="6">
                  <c:v>1263753</c:v>
                </c:pt>
                <c:pt idx="7">
                  <c:v>1224285</c:v>
                </c:pt>
              </c:numCache>
            </c:numRef>
          </c:val>
          <c:extLst>
            <c:ext xmlns:c16="http://schemas.microsoft.com/office/drawing/2014/chart" uri="{C3380CC4-5D6E-409C-BE32-E72D297353CC}">
              <c16:uniqueId val="{00000002-2419-416B-AA76-843EDE5C837E}"/>
            </c:ext>
          </c:extLst>
        </c:ser>
        <c:ser>
          <c:idx val="3"/>
          <c:order val="3"/>
          <c:tx>
            <c:strRef>
              <c:f>[Book1.xlsx]Sheet1!$E$1</c:f>
              <c:strCache>
                <c:ptCount val="1"/>
                <c:pt idx="0">
                  <c:v>Did not report</c:v>
                </c:pt>
              </c:strCache>
            </c:strRef>
          </c:tx>
          <c:spPr>
            <a:solidFill>
              <a:schemeClr val="accent6">
                <a:lumMod val="60000"/>
              </a:schemeClr>
            </a:solidFill>
            <a:ln>
              <a:noFill/>
            </a:ln>
            <a:effectLst/>
          </c:spPr>
          <c:invertIfNegative val="0"/>
          <c:dLbls>
            <c:delete val="1"/>
          </c:dLbls>
          <c:cat>
            <c:strRef>
              <c:f>[Book1.xlsx]Sheet1!$A$2:$A$9</c:f>
              <c:strCache>
                <c:ptCount val="8"/>
                <c:pt idx="0">
                  <c:v>Aug 19-Aug 31</c:v>
                </c:pt>
                <c:pt idx="1">
                  <c:v>July 16-July 21</c:v>
                </c:pt>
                <c:pt idx="2">
                  <c:v>July 9 -July 14</c:v>
                </c:pt>
                <c:pt idx="3">
                  <c:v>July 2-July 7</c:v>
                </c:pt>
                <c:pt idx="4">
                  <c:v>June 25-June 30</c:v>
                </c:pt>
                <c:pt idx="5">
                  <c:v>June 18-June 23</c:v>
                </c:pt>
                <c:pt idx="6">
                  <c:v>June 11-June 16</c:v>
                </c:pt>
                <c:pt idx="7">
                  <c:v>June 4-June 9</c:v>
                </c:pt>
              </c:strCache>
            </c:strRef>
          </c:cat>
          <c:val>
            <c:numRef>
              <c:f>[Book1.xlsx]Sheet1!$E$2:$E$9</c:f>
              <c:numCache>
                <c:formatCode>#,##0</c:formatCode>
                <c:ptCount val="8"/>
                <c:pt idx="0">
                  <c:v>194796</c:v>
                </c:pt>
                <c:pt idx="1">
                  <c:v>500031</c:v>
                </c:pt>
                <c:pt idx="2">
                  <c:v>356109</c:v>
                </c:pt>
                <c:pt idx="3">
                  <c:v>252576</c:v>
                </c:pt>
                <c:pt idx="4">
                  <c:v>319926</c:v>
                </c:pt>
                <c:pt idx="5">
                  <c:v>420570</c:v>
                </c:pt>
                <c:pt idx="6">
                  <c:v>416170</c:v>
                </c:pt>
                <c:pt idx="7">
                  <c:v>429091</c:v>
                </c:pt>
              </c:numCache>
            </c:numRef>
          </c:val>
          <c:extLst>
            <c:ext xmlns:c16="http://schemas.microsoft.com/office/drawing/2014/chart" uri="{C3380CC4-5D6E-409C-BE32-E72D297353CC}">
              <c16:uniqueId val="{00000003-2419-416B-AA76-843EDE5C837E}"/>
            </c:ext>
          </c:extLst>
        </c:ser>
        <c:dLbls>
          <c:dLblPos val="ctr"/>
          <c:showLegendKey val="0"/>
          <c:showVal val="1"/>
          <c:showCatName val="0"/>
          <c:showSerName val="0"/>
          <c:showPercent val="0"/>
          <c:showBubbleSize val="0"/>
        </c:dLbls>
        <c:gapWidth val="150"/>
        <c:overlap val="100"/>
        <c:axId val="465604584"/>
        <c:axId val="465611472"/>
      </c:barChart>
      <c:catAx>
        <c:axId val="465604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611472"/>
        <c:crosses val="autoZero"/>
        <c:auto val="1"/>
        <c:lblAlgn val="ctr"/>
        <c:lblOffset val="100"/>
        <c:noMultiLvlLbl val="0"/>
      </c:catAx>
      <c:valAx>
        <c:axId val="4656114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5604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fld id="{2E5BA3CB-66D3-434A-A23F-124C746D80D0}" type="datetimeFigureOut">
              <a:rPr lang="en-US" smtClean="0"/>
              <a:t>9/25/2020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2BCC78B8-7201-48A7-B235-09DA85CFF287}" type="slidenum">
              <a:rPr lang="en-US" smtClean="0"/>
              <a:t>‹#›</a:t>
            </a:fld>
            <a:endParaRPr lang="en-US"/>
          </a:p>
        </p:txBody>
      </p:sp>
    </p:spTree>
    <p:extLst>
      <p:ext uri="{BB962C8B-B14F-4D97-AF65-F5344CB8AC3E}">
        <p14:creationId xmlns:p14="http://schemas.microsoft.com/office/powerpoint/2010/main" val="1459744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CC78B8-7201-48A7-B235-09DA85CFF287}" type="slidenum">
              <a:rPr lang="en-US" smtClean="0"/>
              <a:t>1</a:t>
            </a:fld>
            <a:endParaRPr lang="en-US"/>
          </a:p>
        </p:txBody>
      </p:sp>
    </p:spTree>
    <p:extLst>
      <p:ext uri="{BB962C8B-B14F-4D97-AF65-F5344CB8AC3E}">
        <p14:creationId xmlns:p14="http://schemas.microsoft.com/office/powerpoint/2010/main" val="3218321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options are different depending on the kind of loan you had. I am not going to go over all the possibilities, but did want to give you some flavor of the options.</a:t>
            </a:r>
          </a:p>
          <a:p>
            <a:endParaRPr lang="en-US" dirty="0"/>
          </a:p>
          <a:p>
            <a:r>
              <a:rPr lang="en-US" dirty="0"/>
              <a:t>If you have a Fannie Mae or Freddie Mac  loan and were current when the crisis began, you have 3 options:</a:t>
            </a:r>
          </a:p>
          <a:p>
            <a:r>
              <a:rPr lang="en-US" dirty="0"/>
              <a:t>	repayment over up to 12 months</a:t>
            </a:r>
          </a:p>
          <a:p>
            <a:r>
              <a:rPr lang="en-US" dirty="0"/>
              <a:t>	streamline mod</a:t>
            </a:r>
          </a:p>
          <a:p>
            <a:r>
              <a:rPr lang="en-US" dirty="0"/>
              <a:t>	flex mod</a:t>
            </a:r>
          </a:p>
          <a:p>
            <a:endParaRPr lang="en-US" dirty="0"/>
          </a:p>
          <a:p>
            <a:r>
              <a:rPr lang="en-US" dirty="0"/>
              <a:t>If you were already delinquent in March, Flex Mod is your only option</a:t>
            </a:r>
          </a:p>
        </p:txBody>
      </p:sp>
      <p:sp>
        <p:nvSpPr>
          <p:cNvPr id="4" name="Slide Number Placeholder 3"/>
          <p:cNvSpPr>
            <a:spLocks noGrp="1"/>
          </p:cNvSpPr>
          <p:nvPr>
            <p:ph type="sldNum" sz="quarter" idx="10"/>
          </p:nvPr>
        </p:nvSpPr>
        <p:spPr/>
        <p:txBody>
          <a:bodyPr/>
          <a:lstStyle/>
          <a:p>
            <a:fld id="{2BCC78B8-7201-48A7-B235-09DA85CFF287}" type="slidenum">
              <a:rPr lang="en-US" smtClean="0"/>
              <a:t>10</a:t>
            </a:fld>
            <a:endParaRPr lang="en-US"/>
          </a:p>
        </p:txBody>
      </p:sp>
    </p:spTree>
    <p:extLst>
      <p:ext uri="{BB962C8B-B14F-4D97-AF65-F5344CB8AC3E}">
        <p14:creationId xmlns:p14="http://schemas.microsoft.com/office/powerpoint/2010/main" val="1872706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FHA loans, if you were current when this happened you can simply resume your payments and the  payments that were  not made will be put at the end of the loan in an noninterest bearing lien</a:t>
            </a:r>
          </a:p>
          <a:p>
            <a:endParaRPr lang="en-US" dirty="0"/>
          </a:p>
          <a:p>
            <a:r>
              <a:rPr lang="en-US" dirty="0"/>
              <a:t>You can also do a HAMP modification which is a holdover from the financial crisis</a:t>
            </a:r>
          </a:p>
        </p:txBody>
      </p:sp>
      <p:sp>
        <p:nvSpPr>
          <p:cNvPr id="4" name="Slide Number Placeholder 3"/>
          <p:cNvSpPr>
            <a:spLocks noGrp="1"/>
          </p:cNvSpPr>
          <p:nvPr>
            <p:ph type="sldNum" sz="quarter" idx="10"/>
          </p:nvPr>
        </p:nvSpPr>
        <p:spPr/>
        <p:txBody>
          <a:bodyPr/>
          <a:lstStyle/>
          <a:p>
            <a:fld id="{2BCC78B8-7201-48A7-B235-09DA85CFF287}" type="slidenum">
              <a:rPr lang="en-US" smtClean="0"/>
              <a:t>11</a:t>
            </a:fld>
            <a:endParaRPr lang="en-US"/>
          </a:p>
        </p:txBody>
      </p:sp>
    </p:spTree>
    <p:extLst>
      <p:ext uri="{BB962C8B-B14F-4D97-AF65-F5344CB8AC3E}">
        <p14:creationId xmlns:p14="http://schemas.microsoft.com/office/powerpoint/2010/main" val="2362356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Flex Mods are also a holdover from the financial crisis.  These were created by the industry to replace HAMP modifications when the HAMP program, most of which  reached its sunset in  2017</a:t>
            </a:r>
          </a:p>
        </p:txBody>
      </p:sp>
      <p:sp>
        <p:nvSpPr>
          <p:cNvPr id="4" name="Slide Number Placeholder 3"/>
          <p:cNvSpPr>
            <a:spLocks noGrp="1"/>
          </p:cNvSpPr>
          <p:nvPr>
            <p:ph type="sldNum" sz="quarter" idx="10"/>
          </p:nvPr>
        </p:nvSpPr>
        <p:spPr/>
        <p:txBody>
          <a:bodyPr/>
          <a:lstStyle/>
          <a:p>
            <a:fld id="{2BCC78B8-7201-48A7-B235-09DA85CFF287}" type="slidenum">
              <a:rPr lang="en-US" smtClean="0"/>
              <a:t>12</a:t>
            </a:fld>
            <a:endParaRPr lang="en-US"/>
          </a:p>
        </p:txBody>
      </p:sp>
    </p:spTree>
    <p:extLst>
      <p:ext uri="{BB962C8B-B14F-4D97-AF65-F5344CB8AC3E}">
        <p14:creationId xmlns:p14="http://schemas.microsoft.com/office/powerpoint/2010/main" val="2149388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cares act had a few provisions for renters, mostly in the way of funds.  HUD has provided billions of dollars to cities and states through their grants programs</a:t>
            </a:r>
          </a:p>
          <a:p>
            <a:endParaRPr lang="en-US" dirty="0"/>
          </a:p>
          <a:p>
            <a:r>
              <a:rPr lang="en-US" dirty="0"/>
              <a:t>There was a brief period when anyone with a federally related mortgage </a:t>
            </a:r>
            <a:r>
              <a:rPr lang="en-US" dirty="0" err="1"/>
              <a:t>aor</a:t>
            </a:r>
            <a:r>
              <a:rPr lang="en-US" dirty="0"/>
              <a:t> federal housing programs could not </a:t>
            </a:r>
            <a:r>
              <a:rPr lang="en-US" dirty="0" err="1"/>
              <a:t>intiate</a:t>
            </a:r>
            <a:r>
              <a:rPr lang="en-US" dirty="0"/>
              <a:t> an eviction.  That ended in July</a:t>
            </a:r>
          </a:p>
          <a:p>
            <a:endParaRPr lang="en-US" dirty="0"/>
          </a:p>
          <a:p>
            <a:r>
              <a:rPr lang="en-US" dirty="0"/>
              <a:t>Many states had—and some still have—their own prohibitions on eviction which we will talk about in a moment</a:t>
            </a:r>
          </a:p>
        </p:txBody>
      </p:sp>
      <p:sp>
        <p:nvSpPr>
          <p:cNvPr id="4" name="Slide Number Placeholder 3"/>
          <p:cNvSpPr>
            <a:spLocks noGrp="1"/>
          </p:cNvSpPr>
          <p:nvPr>
            <p:ph type="sldNum" sz="quarter" idx="10"/>
          </p:nvPr>
        </p:nvSpPr>
        <p:spPr/>
        <p:txBody>
          <a:bodyPr/>
          <a:lstStyle/>
          <a:p>
            <a:fld id="{2BCC78B8-7201-48A7-B235-09DA85CFF287}" type="slidenum">
              <a:rPr lang="en-US" smtClean="0"/>
              <a:t>13</a:t>
            </a:fld>
            <a:endParaRPr lang="en-US"/>
          </a:p>
        </p:txBody>
      </p:sp>
    </p:spTree>
    <p:extLst>
      <p:ext uri="{BB962C8B-B14F-4D97-AF65-F5344CB8AC3E}">
        <p14:creationId xmlns:p14="http://schemas.microsoft.com/office/powerpoint/2010/main" val="3997419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eviction moratorium ended July 24</a:t>
            </a:r>
          </a:p>
          <a:p>
            <a:r>
              <a:rPr lang="en-US" dirty="0"/>
              <a:t>States began dropping off at about the same time</a:t>
            </a:r>
          </a:p>
        </p:txBody>
      </p:sp>
      <p:sp>
        <p:nvSpPr>
          <p:cNvPr id="4" name="Slide Number Placeholder 3"/>
          <p:cNvSpPr>
            <a:spLocks noGrp="1"/>
          </p:cNvSpPr>
          <p:nvPr>
            <p:ph type="sldNum" sz="quarter" idx="10"/>
          </p:nvPr>
        </p:nvSpPr>
        <p:spPr/>
        <p:txBody>
          <a:bodyPr/>
          <a:lstStyle/>
          <a:p>
            <a:fld id="{2BCC78B8-7201-48A7-B235-09DA85CFF287}" type="slidenum">
              <a:rPr lang="en-US" smtClean="0"/>
              <a:t>14</a:t>
            </a:fld>
            <a:endParaRPr lang="en-US"/>
          </a:p>
        </p:txBody>
      </p:sp>
    </p:spTree>
    <p:extLst>
      <p:ext uri="{BB962C8B-B14F-4D97-AF65-F5344CB8AC3E}">
        <p14:creationId xmlns:p14="http://schemas.microsoft.com/office/powerpoint/2010/main" val="1985669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eviction </a:t>
            </a:r>
            <a:r>
              <a:rPr lang="en-US" dirty="0" err="1"/>
              <a:t>statistice</a:t>
            </a:r>
            <a:r>
              <a:rPr lang="en-US" dirty="0"/>
              <a:t> have clear implications for race equity.  Minority communities have been more heavily impacted by COVID.  They were both disproportionately considered essential workers and, at the same time, are over represented in the service industry.  There is a long history documenting the bad health outcomes in minority  communities.  As a result,  minority groups have suffered more both by getting sicker and loosing jobs at higher numbers.  Therefore, it is no surprise that the eviction numbers are higher for these populations</a:t>
            </a:r>
          </a:p>
        </p:txBody>
      </p:sp>
      <p:sp>
        <p:nvSpPr>
          <p:cNvPr id="4" name="Slide Number Placeholder 3"/>
          <p:cNvSpPr>
            <a:spLocks noGrp="1"/>
          </p:cNvSpPr>
          <p:nvPr>
            <p:ph type="sldNum" sz="quarter" idx="10"/>
          </p:nvPr>
        </p:nvSpPr>
        <p:spPr/>
        <p:txBody>
          <a:bodyPr/>
          <a:lstStyle/>
          <a:p>
            <a:fld id="{2BCC78B8-7201-48A7-B235-09DA85CFF287}" type="slidenum">
              <a:rPr lang="en-US" smtClean="0"/>
              <a:t>15</a:t>
            </a:fld>
            <a:endParaRPr lang="en-US"/>
          </a:p>
        </p:txBody>
      </p:sp>
    </p:spTree>
    <p:extLst>
      <p:ext uri="{BB962C8B-B14F-4D97-AF65-F5344CB8AC3E}">
        <p14:creationId xmlns:p14="http://schemas.microsoft.com/office/powerpoint/2010/main" val="4236980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mentioned earlier, many states did enact moratoria on evictions.</a:t>
            </a:r>
          </a:p>
          <a:p>
            <a:endParaRPr lang="en-US" dirty="0"/>
          </a:p>
          <a:p>
            <a:r>
              <a:rPr lang="en-US" dirty="0"/>
              <a:t>Explain the map</a:t>
            </a:r>
          </a:p>
        </p:txBody>
      </p:sp>
      <p:sp>
        <p:nvSpPr>
          <p:cNvPr id="4" name="Slide Number Placeholder 3"/>
          <p:cNvSpPr>
            <a:spLocks noGrp="1"/>
          </p:cNvSpPr>
          <p:nvPr>
            <p:ph type="sldNum" sz="quarter" idx="10"/>
          </p:nvPr>
        </p:nvSpPr>
        <p:spPr/>
        <p:txBody>
          <a:bodyPr/>
          <a:lstStyle/>
          <a:p>
            <a:fld id="{2BCC78B8-7201-48A7-B235-09DA85CFF287}" type="slidenum">
              <a:rPr lang="en-US" smtClean="0"/>
              <a:t>16</a:t>
            </a:fld>
            <a:endParaRPr lang="en-US"/>
          </a:p>
        </p:txBody>
      </p:sp>
    </p:spTree>
    <p:extLst>
      <p:ext uri="{BB962C8B-B14F-4D97-AF65-F5344CB8AC3E}">
        <p14:creationId xmlns:p14="http://schemas.microsoft.com/office/powerpoint/2010/main" val="2562282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Hud</a:t>
            </a:r>
            <a:r>
              <a:rPr lang="en-US" dirty="0"/>
              <a:t> has provide 1.9 billion in cares act funding grant.  The grants are available for people who have fallen behind on their rents.  It provided up to 3 months rental payments for qualifying tenants.  The problem is that the money was used very fast,  in some states it was exhausted in days.  Millions of people are still unable to pay their rent (estimates of between 1/3 and 40%  of all renters). </a:t>
            </a:r>
          </a:p>
        </p:txBody>
      </p:sp>
      <p:sp>
        <p:nvSpPr>
          <p:cNvPr id="4" name="Slide Number Placeholder 3"/>
          <p:cNvSpPr>
            <a:spLocks noGrp="1"/>
          </p:cNvSpPr>
          <p:nvPr>
            <p:ph type="sldNum" sz="quarter" idx="10"/>
          </p:nvPr>
        </p:nvSpPr>
        <p:spPr/>
        <p:txBody>
          <a:bodyPr/>
          <a:lstStyle/>
          <a:p>
            <a:fld id="{2BCC78B8-7201-48A7-B235-09DA85CFF287}" type="slidenum">
              <a:rPr lang="en-US" smtClean="0"/>
              <a:t>17</a:t>
            </a:fld>
            <a:endParaRPr lang="en-US"/>
          </a:p>
        </p:txBody>
      </p:sp>
    </p:spTree>
    <p:extLst>
      <p:ext uri="{BB962C8B-B14F-4D97-AF65-F5344CB8AC3E}">
        <p14:creationId xmlns:p14="http://schemas.microsoft.com/office/powerpoint/2010/main" val="436837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whether you can be evicted depends on a number of factors.  In most states, you can be evicted for lease violations or if your lease has ended.  Nonpayment are evictions are stayed in a number of situations.  </a:t>
            </a:r>
          </a:p>
          <a:p>
            <a:endParaRPr lang="en-US" dirty="0"/>
          </a:p>
          <a:p>
            <a:r>
              <a:rPr lang="en-US" dirty="0"/>
              <a:t>The agencies involved in federally related </a:t>
            </a:r>
            <a:r>
              <a:rPr lang="en-US" dirty="0" err="1"/>
              <a:t>mortages</a:t>
            </a:r>
            <a:r>
              <a:rPr lang="en-US" dirty="0"/>
              <a:t> have extended their moratoria until the end of the year</a:t>
            </a:r>
          </a:p>
          <a:p>
            <a:endParaRPr lang="en-US" dirty="0"/>
          </a:p>
          <a:p>
            <a:r>
              <a:rPr lang="en-US" dirty="0"/>
              <a:t>The </a:t>
            </a:r>
            <a:r>
              <a:rPr lang="en-US" dirty="0" err="1"/>
              <a:t>cdc</a:t>
            </a:r>
            <a:r>
              <a:rPr lang="en-US" dirty="0"/>
              <a:t> issued its own moratoria with more limited protections</a:t>
            </a:r>
          </a:p>
        </p:txBody>
      </p:sp>
      <p:sp>
        <p:nvSpPr>
          <p:cNvPr id="4" name="Slide Number Placeholder 3"/>
          <p:cNvSpPr>
            <a:spLocks noGrp="1"/>
          </p:cNvSpPr>
          <p:nvPr>
            <p:ph type="sldNum" sz="quarter" idx="10"/>
          </p:nvPr>
        </p:nvSpPr>
        <p:spPr/>
        <p:txBody>
          <a:bodyPr/>
          <a:lstStyle/>
          <a:p>
            <a:fld id="{2BCC78B8-7201-48A7-B235-09DA85CFF287}" type="slidenum">
              <a:rPr lang="en-US" smtClean="0"/>
              <a:t>18</a:t>
            </a:fld>
            <a:endParaRPr lang="en-US"/>
          </a:p>
        </p:txBody>
      </p:sp>
    </p:spTree>
    <p:extLst>
      <p:ext uri="{BB962C8B-B14F-4D97-AF65-F5344CB8AC3E}">
        <p14:creationId xmlns:p14="http://schemas.microsoft.com/office/powerpoint/2010/main" val="2971728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over this</a:t>
            </a:r>
          </a:p>
        </p:txBody>
      </p:sp>
      <p:sp>
        <p:nvSpPr>
          <p:cNvPr id="4" name="Slide Number Placeholder 3"/>
          <p:cNvSpPr>
            <a:spLocks noGrp="1"/>
          </p:cNvSpPr>
          <p:nvPr>
            <p:ph type="sldNum" sz="quarter" idx="10"/>
          </p:nvPr>
        </p:nvSpPr>
        <p:spPr/>
        <p:txBody>
          <a:bodyPr/>
          <a:lstStyle/>
          <a:p>
            <a:fld id="{2BCC78B8-7201-48A7-B235-09DA85CFF287}" type="slidenum">
              <a:rPr lang="en-US" smtClean="0"/>
              <a:t>19</a:t>
            </a:fld>
            <a:endParaRPr lang="en-US"/>
          </a:p>
        </p:txBody>
      </p:sp>
    </p:spTree>
    <p:extLst>
      <p:ext uri="{BB962C8B-B14F-4D97-AF65-F5344CB8AC3E}">
        <p14:creationId xmlns:p14="http://schemas.microsoft.com/office/powerpoint/2010/main" val="825280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on the verge of a housing crisis here in the US and I suspect other parts of the world.  The COVID crisis did not create the problem, but it has certainly shown a light on weaknesses in our social safety net.   </a:t>
            </a:r>
          </a:p>
          <a:p>
            <a:endParaRPr lang="en-US" dirty="0"/>
          </a:p>
          <a:p>
            <a:r>
              <a:rPr lang="en-US" dirty="0"/>
              <a:t>We are on the verge of both foreclosure and eviction numbers that are being described with word like unprecedented, tsunami, catastrophe  </a:t>
            </a:r>
          </a:p>
        </p:txBody>
      </p:sp>
      <p:sp>
        <p:nvSpPr>
          <p:cNvPr id="4" name="Slide Number Placeholder 3"/>
          <p:cNvSpPr>
            <a:spLocks noGrp="1"/>
          </p:cNvSpPr>
          <p:nvPr>
            <p:ph type="sldNum" sz="quarter" idx="10"/>
          </p:nvPr>
        </p:nvSpPr>
        <p:spPr/>
        <p:txBody>
          <a:bodyPr/>
          <a:lstStyle/>
          <a:p>
            <a:fld id="{2BCC78B8-7201-48A7-B235-09DA85CFF287}" type="slidenum">
              <a:rPr lang="en-US" smtClean="0"/>
              <a:t>2</a:t>
            </a:fld>
            <a:endParaRPr lang="en-US"/>
          </a:p>
        </p:txBody>
      </p:sp>
    </p:spTree>
    <p:extLst>
      <p:ext uri="{BB962C8B-B14F-4D97-AF65-F5344CB8AC3E}">
        <p14:creationId xmlns:p14="http://schemas.microsoft.com/office/powerpoint/2010/main" val="825728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the medical and legal rationale for this</a:t>
            </a:r>
          </a:p>
        </p:txBody>
      </p:sp>
      <p:sp>
        <p:nvSpPr>
          <p:cNvPr id="4" name="Slide Number Placeholder 3"/>
          <p:cNvSpPr>
            <a:spLocks noGrp="1"/>
          </p:cNvSpPr>
          <p:nvPr>
            <p:ph type="sldNum" sz="quarter" idx="10"/>
          </p:nvPr>
        </p:nvSpPr>
        <p:spPr/>
        <p:txBody>
          <a:bodyPr/>
          <a:lstStyle/>
          <a:p>
            <a:fld id="{2BCC78B8-7201-48A7-B235-09DA85CFF287}" type="slidenum">
              <a:rPr lang="en-US" smtClean="0"/>
              <a:t>20</a:t>
            </a:fld>
            <a:endParaRPr lang="en-US"/>
          </a:p>
        </p:txBody>
      </p:sp>
    </p:spTree>
    <p:extLst>
      <p:ext uri="{BB962C8B-B14F-4D97-AF65-F5344CB8AC3E}">
        <p14:creationId xmlns:p14="http://schemas.microsoft.com/office/powerpoint/2010/main" val="681252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discuss the challenges</a:t>
            </a:r>
          </a:p>
        </p:txBody>
      </p:sp>
      <p:sp>
        <p:nvSpPr>
          <p:cNvPr id="4" name="Slide Number Placeholder 3"/>
          <p:cNvSpPr>
            <a:spLocks noGrp="1"/>
          </p:cNvSpPr>
          <p:nvPr>
            <p:ph type="sldNum" sz="quarter" idx="10"/>
          </p:nvPr>
        </p:nvSpPr>
        <p:spPr/>
        <p:txBody>
          <a:bodyPr/>
          <a:lstStyle/>
          <a:p>
            <a:fld id="{2BCC78B8-7201-48A7-B235-09DA85CFF287}" type="slidenum">
              <a:rPr lang="en-US" smtClean="0"/>
              <a:t>21</a:t>
            </a:fld>
            <a:endParaRPr lang="en-US"/>
          </a:p>
        </p:txBody>
      </p:sp>
    </p:spTree>
    <p:extLst>
      <p:ext uri="{BB962C8B-B14F-4D97-AF65-F5344CB8AC3E}">
        <p14:creationId xmlns:p14="http://schemas.microsoft.com/office/powerpoint/2010/main" val="1446283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Mortgages.  Looking at the numbers from the Mortgage Bankers Association from the 2</a:t>
            </a:r>
            <a:r>
              <a:rPr lang="en-US" baseline="30000" dirty="0"/>
              <a:t>nd</a:t>
            </a:r>
            <a:r>
              <a:rPr lang="en-US" dirty="0"/>
              <a:t> quarter of mortgage delinquencies :</a:t>
            </a:r>
          </a:p>
          <a:p>
            <a:endParaRPr lang="en-US" dirty="0"/>
          </a:p>
          <a:p>
            <a:r>
              <a:rPr lang="en-US" dirty="0"/>
              <a:t>The 60 day delinquent rate was the highest since 1979, which would include the foreclosure crisis</a:t>
            </a:r>
          </a:p>
          <a:p>
            <a:endParaRPr lang="en-US" dirty="0"/>
          </a:p>
          <a:p>
            <a:r>
              <a:rPr lang="en-US" dirty="0"/>
              <a:t>Conventional mortgage overall delinquency is nearly 7%, higher than any time since 2012 and believed to be higher now</a:t>
            </a:r>
          </a:p>
          <a:p>
            <a:endParaRPr lang="en-US" dirty="0"/>
          </a:p>
          <a:p>
            <a:r>
              <a:rPr lang="en-US" dirty="0"/>
              <a:t>FHA rates are at nearly 16 %, again the highest rate since 1979</a:t>
            </a:r>
          </a:p>
          <a:p>
            <a:endParaRPr lang="en-US" dirty="0"/>
          </a:p>
          <a:p>
            <a:r>
              <a:rPr lang="en-US" dirty="0"/>
              <a:t>VA loans are also high, just over 8%</a:t>
            </a:r>
          </a:p>
          <a:p>
            <a:endParaRPr lang="en-US" dirty="0"/>
          </a:p>
          <a:p>
            <a:r>
              <a:rPr lang="en-US" dirty="0"/>
              <a:t>These numbers do not include all the people in </a:t>
            </a:r>
            <a:r>
              <a:rPr lang="en-US" dirty="0" err="1"/>
              <a:t>forebearance</a:t>
            </a:r>
            <a:endParaRPr lang="en-US" dirty="0"/>
          </a:p>
        </p:txBody>
      </p:sp>
      <p:sp>
        <p:nvSpPr>
          <p:cNvPr id="4" name="Slide Number Placeholder 3"/>
          <p:cNvSpPr>
            <a:spLocks noGrp="1"/>
          </p:cNvSpPr>
          <p:nvPr>
            <p:ph type="sldNum" sz="quarter" idx="10"/>
          </p:nvPr>
        </p:nvSpPr>
        <p:spPr/>
        <p:txBody>
          <a:bodyPr/>
          <a:lstStyle/>
          <a:p>
            <a:fld id="{2BCC78B8-7201-48A7-B235-09DA85CFF287}" type="slidenum">
              <a:rPr lang="en-US" smtClean="0"/>
              <a:t>3</a:t>
            </a:fld>
            <a:endParaRPr lang="en-US"/>
          </a:p>
        </p:txBody>
      </p:sp>
    </p:spTree>
    <p:extLst>
      <p:ext uri="{BB962C8B-B14F-4D97-AF65-F5344CB8AC3E}">
        <p14:creationId xmlns:p14="http://schemas.microsoft.com/office/powerpoint/2010/main" val="3932492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same time, credit availability is down according to the Mortgage Credit Availability Index.</a:t>
            </a:r>
          </a:p>
          <a:p>
            <a:endParaRPr lang="en-US" dirty="0"/>
          </a:p>
          <a:p>
            <a:r>
              <a:rPr lang="en-US" dirty="0"/>
              <a:t>The Housing Finance Policy Center credit availability index, or HCAI, indicates the difficulty of getting a mortgage in the United States by precisely measuring lenders’ tolerance for risk. Uniquely and importantly, the HCAI separates borrower risk from product risk.</a:t>
            </a:r>
          </a:p>
          <a:p>
            <a:r>
              <a:rPr lang="en-US" dirty="0"/>
              <a:t>The HCAI calculates the percentage of owner-occupied purchase loans that are likely to default—that is, go unpaid for more than 90 days past their due date. The methodology explicitly incorporates weights for the likelihood of economic downturns. It is an objective, transparent, and precise measurement of mortgage credit availability.</a:t>
            </a:r>
          </a:p>
          <a:p>
            <a:endParaRPr lang="en-US" dirty="0"/>
          </a:p>
        </p:txBody>
      </p:sp>
      <p:sp>
        <p:nvSpPr>
          <p:cNvPr id="4" name="Slide Number Placeholder 3"/>
          <p:cNvSpPr>
            <a:spLocks noGrp="1"/>
          </p:cNvSpPr>
          <p:nvPr>
            <p:ph type="sldNum" sz="quarter" idx="10"/>
          </p:nvPr>
        </p:nvSpPr>
        <p:spPr/>
        <p:txBody>
          <a:bodyPr/>
          <a:lstStyle/>
          <a:p>
            <a:fld id="{2BCC78B8-7201-48A7-B235-09DA85CFF287}" type="slidenum">
              <a:rPr lang="en-US" smtClean="0"/>
              <a:t>4</a:t>
            </a:fld>
            <a:endParaRPr lang="en-US"/>
          </a:p>
        </p:txBody>
      </p:sp>
    </p:spTree>
    <p:extLst>
      <p:ext uri="{BB962C8B-B14F-4D97-AF65-F5344CB8AC3E}">
        <p14:creationId xmlns:p14="http://schemas.microsoft.com/office/powerpoint/2010/main" val="4243475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today’s talk is to talk about how housing has been impacted by </a:t>
            </a:r>
            <a:r>
              <a:rPr lang="en-US" dirty="0" err="1"/>
              <a:t>covid</a:t>
            </a:r>
            <a:r>
              <a:rPr lang="en-US" dirty="0"/>
              <a:t> and the mortgage delinquency numbers are certainly a symptom of the economic stress created by the virus.</a:t>
            </a:r>
          </a:p>
          <a:p>
            <a:endParaRPr lang="en-US" dirty="0"/>
          </a:p>
          <a:p>
            <a:r>
              <a:rPr lang="en-US" dirty="0"/>
              <a:t>In March, the US Congress responded with the CARES act .  It gave temporary protection against foreclosure on federally backed mortgages which have been continued to the end of the year by all the relevant agencies.</a:t>
            </a:r>
          </a:p>
          <a:p>
            <a:endParaRPr lang="en-US" dirty="0"/>
          </a:p>
          <a:p>
            <a:r>
              <a:rPr lang="en-US" dirty="0"/>
              <a:t>Federally backed mortgages are  those guaranteed or insured by the government sponsored entities or federal government.</a:t>
            </a:r>
          </a:p>
        </p:txBody>
      </p:sp>
      <p:sp>
        <p:nvSpPr>
          <p:cNvPr id="4" name="Slide Number Placeholder 3"/>
          <p:cNvSpPr>
            <a:spLocks noGrp="1"/>
          </p:cNvSpPr>
          <p:nvPr>
            <p:ph type="sldNum" sz="quarter" idx="10"/>
          </p:nvPr>
        </p:nvSpPr>
        <p:spPr/>
        <p:txBody>
          <a:bodyPr/>
          <a:lstStyle/>
          <a:p>
            <a:fld id="{2BCC78B8-7201-48A7-B235-09DA85CFF287}" type="slidenum">
              <a:rPr lang="en-US" smtClean="0"/>
              <a:t>5</a:t>
            </a:fld>
            <a:endParaRPr lang="en-US"/>
          </a:p>
        </p:txBody>
      </p:sp>
    </p:spTree>
    <p:extLst>
      <p:ext uri="{BB962C8B-B14F-4D97-AF65-F5344CB8AC3E}">
        <p14:creationId xmlns:p14="http://schemas.microsoft.com/office/powerpoint/2010/main" val="1394835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Cares act has no protection for renters.  However, it does provide temporary </a:t>
            </a:r>
            <a:r>
              <a:rPr lang="en-US" dirty="0" err="1"/>
              <a:t>forebearance</a:t>
            </a:r>
            <a:r>
              <a:rPr lang="en-US" dirty="0"/>
              <a:t> for anyone with a federally related loans</a:t>
            </a:r>
          </a:p>
        </p:txBody>
      </p:sp>
      <p:sp>
        <p:nvSpPr>
          <p:cNvPr id="4" name="Slide Number Placeholder 3"/>
          <p:cNvSpPr>
            <a:spLocks noGrp="1"/>
          </p:cNvSpPr>
          <p:nvPr>
            <p:ph type="sldNum" sz="quarter" idx="10"/>
          </p:nvPr>
        </p:nvSpPr>
        <p:spPr/>
        <p:txBody>
          <a:bodyPr/>
          <a:lstStyle/>
          <a:p>
            <a:fld id="{2BCC78B8-7201-48A7-B235-09DA85CFF287}" type="slidenum">
              <a:rPr lang="en-US" smtClean="0"/>
              <a:t>6</a:t>
            </a:fld>
            <a:endParaRPr lang="en-US"/>
          </a:p>
        </p:txBody>
      </p:sp>
    </p:spTree>
    <p:extLst>
      <p:ext uri="{BB962C8B-B14F-4D97-AF65-F5344CB8AC3E}">
        <p14:creationId xmlns:p14="http://schemas.microsoft.com/office/powerpoint/2010/main" val="3102255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These are examples of some of those federally related loans.  </a:t>
            </a:r>
          </a:p>
        </p:txBody>
      </p:sp>
      <p:sp>
        <p:nvSpPr>
          <p:cNvPr id="4" name="Slide Number Placeholder 3"/>
          <p:cNvSpPr>
            <a:spLocks noGrp="1"/>
          </p:cNvSpPr>
          <p:nvPr>
            <p:ph type="sldNum" sz="quarter" idx="10"/>
          </p:nvPr>
        </p:nvSpPr>
        <p:spPr/>
        <p:txBody>
          <a:bodyPr/>
          <a:lstStyle/>
          <a:p>
            <a:fld id="{2BCC78B8-7201-48A7-B235-09DA85CFF287}" type="slidenum">
              <a:rPr lang="en-US" smtClean="0"/>
              <a:t>7</a:t>
            </a:fld>
            <a:endParaRPr lang="en-US"/>
          </a:p>
        </p:txBody>
      </p:sp>
    </p:spTree>
    <p:extLst>
      <p:ext uri="{BB962C8B-B14F-4D97-AF65-F5344CB8AC3E}">
        <p14:creationId xmlns:p14="http://schemas.microsoft.com/office/powerpoint/2010/main" val="2611171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forebearance</a:t>
            </a:r>
            <a:r>
              <a:rPr lang="en-US" dirty="0"/>
              <a:t> is mandatory.  You do not need to file any documentation, you simply need to request.  </a:t>
            </a:r>
          </a:p>
          <a:p>
            <a:endParaRPr lang="en-US" dirty="0"/>
          </a:p>
          <a:p>
            <a:r>
              <a:rPr lang="en-US" dirty="0"/>
              <a:t>This has caused several issues.  For instance, Wells Fargo has already gotten into trouble for putting people into </a:t>
            </a:r>
            <a:r>
              <a:rPr lang="en-US" dirty="0" err="1"/>
              <a:t>forebearance</a:t>
            </a:r>
            <a:r>
              <a:rPr lang="en-US" dirty="0"/>
              <a:t> when they neither asked nor wanted </a:t>
            </a:r>
            <a:r>
              <a:rPr lang="en-US" dirty="0" err="1"/>
              <a:t>forebearance</a:t>
            </a:r>
            <a:r>
              <a:rPr lang="en-US" dirty="0"/>
              <a:t>, causing problems with their loans.</a:t>
            </a:r>
          </a:p>
          <a:p>
            <a:endParaRPr lang="en-US" dirty="0"/>
          </a:p>
          <a:p>
            <a:r>
              <a:rPr lang="en-US" dirty="0"/>
              <a:t>Servicers are generally only offering 3 months when the statute calls for 180 days that can be renewed for another 180 days.  </a:t>
            </a:r>
          </a:p>
        </p:txBody>
      </p:sp>
      <p:sp>
        <p:nvSpPr>
          <p:cNvPr id="4" name="Slide Number Placeholder 3"/>
          <p:cNvSpPr>
            <a:spLocks noGrp="1"/>
          </p:cNvSpPr>
          <p:nvPr>
            <p:ph type="sldNum" sz="quarter" idx="10"/>
          </p:nvPr>
        </p:nvSpPr>
        <p:spPr/>
        <p:txBody>
          <a:bodyPr/>
          <a:lstStyle/>
          <a:p>
            <a:fld id="{2BCC78B8-7201-48A7-B235-09DA85CFF287}" type="slidenum">
              <a:rPr lang="en-US" smtClean="0"/>
              <a:t>8</a:t>
            </a:fld>
            <a:endParaRPr lang="en-US"/>
          </a:p>
        </p:txBody>
      </p:sp>
    </p:spTree>
    <p:extLst>
      <p:ext uri="{BB962C8B-B14F-4D97-AF65-F5344CB8AC3E}">
        <p14:creationId xmlns:p14="http://schemas.microsoft.com/office/powerpoint/2010/main" val="3946955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Forebearance</a:t>
            </a:r>
            <a:r>
              <a:rPr lang="en-US" dirty="0"/>
              <a:t> has some good provisions, but also some confusing ones.  It does not include escrow items that are usually part of someone’s mortgage payments so consumers may be surprised to discover that their taxes are not paid or their insurance fails.  This is not supposed to happen…but mortgage </a:t>
            </a:r>
            <a:r>
              <a:rPr lang="en-US" dirty="0" err="1"/>
              <a:t>servcing</a:t>
            </a:r>
            <a:r>
              <a:rPr lang="en-US" dirty="0"/>
              <a:t> is still a troubled industry.</a:t>
            </a:r>
          </a:p>
          <a:p>
            <a:endParaRPr lang="en-US" dirty="0"/>
          </a:p>
          <a:p>
            <a:r>
              <a:rPr lang="en-US" dirty="0"/>
              <a:t>The total amount of the escrow will be due at the end of the </a:t>
            </a:r>
            <a:r>
              <a:rPr lang="en-US" dirty="0" err="1"/>
              <a:t>forebearance</a:t>
            </a:r>
            <a:r>
              <a:rPr lang="en-US" dirty="0"/>
              <a:t>, but there are options </a:t>
            </a:r>
            <a:r>
              <a:rPr lang="en-US" dirty="0" err="1"/>
              <a:t>avaialbe</a:t>
            </a:r>
            <a:r>
              <a:rPr lang="en-US" dirty="0"/>
              <a:t> but we will talk about that in a minute</a:t>
            </a:r>
          </a:p>
          <a:p>
            <a:endParaRPr lang="en-US" dirty="0"/>
          </a:p>
          <a:p>
            <a:r>
              <a:rPr lang="en-US" dirty="0"/>
              <a:t>Other protections included in the act is the promise that no fees, penalties, or interest will </a:t>
            </a:r>
            <a:r>
              <a:rPr lang="en-US" dirty="0" err="1"/>
              <a:t>accure</a:t>
            </a:r>
            <a:r>
              <a:rPr lang="en-US" dirty="0"/>
              <a:t> beyond what normally would have been due and you have to be reported as paid as agreed to the credit bureau.</a:t>
            </a:r>
          </a:p>
          <a:p>
            <a:endParaRPr lang="en-US" dirty="0"/>
          </a:p>
          <a:p>
            <a:r>
              <a:rPr lang="en-US" dirty="0"/>
              <a:t>The concern is that the servicing industry has been seriously undercapitalized and has not staffed-up during this crisis.  Even industry insiders are fearing a disaster when all the people in </a:t>
            </a:r>
            <a:r>
              <a:rPr lang="en-US" dirty="0" err="1"/>
              <a:t>forebearance</a:t>
            </a:r>
            <a:r>
              <a:rPr lang="en-US" dirty="0"/>
              <a:t>  reach the end and need to be transitioned into loan modifications,</a:t>
            </a:r>
          </a:p>
        </p:txBody>
      </p:sp>
      <p:sp>
        <p:nvSpPr>
          <p:cNvPr id="4" name="Slide Number Placeholder 3"/>
          <p:cNvSpPr>
            <a:spLocks noGrp="1"/>
          </p:cNvSpPr>
          <p:nvPr>
            <p:ph type="sldNum" sz="quarter" idx="10"/>
          </p:nvPr>
        </p:nvSpPr>
        <p:spPr/>
        <p:txBody>
          <a:bodyPr/>
          <a:lstStyle/>
          <a:p>
            <a:fld id="{2BCC78B8-7201-48A7-B235-09DA85CFF287}" type="slidenum">
              <a:rPr lang="en-US" smtClean="0"/>
              <a:t>9</a:t>
            </a:fld>
            <a:endParaRPr lang="en-US"/>
          </a:p>
        </p:txBody>
      </p:sp>
    </p:spTree>
    <p:extLst>
      <p:ext uri="{BB962C8B-B14F-4D97-AF65-F5344CB8AC3E}">
        <p14:creationId xmlns:p14="http://schemas.microsoft.com/office/powerpoint/2010/main" val="1897108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9/25/2020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Housing Issues and COVID-19</a:t>
            </a:r>
          </a:p>
        </p:txBody>
      </p:sp>
      <p:sp>
        <p:nvSpPr>
          <p:cNvPr id="3" name="Subtitle 2"/>
          <p:cNvSpPr>
            <a:spLocks noGrp="1"/>
          </p:cNvSpPr>
          <p:nvPr>
            <p:ph type="subTitle" idx="1"/>
          </p:nvPr>
        </p:nvSpPr>
        <p:spPr/>
        <p:txBody>
          <a:bodyPr/>
          <a:lstStyle/>
          <a:p>
            <a:r>
              <a:rPr lang="en-US" dirty="0"/>
              <a:t>Judith Fox, Clinical Professor (jfox@nd.edu)</a:t>
            </a:r>
          </a:p>
          <a:p>
            <a:r>
              <a:rPr lang="en-US" dirty="0"/>
              <a:t>Notre Dame Law School</a:t>
            </a:r>
          </a:p>
        </p:txBody>
      </p:sp>
    </p:spTree>
    <p:extLst>
      <p:ext uri="{BB962C8B-B14F-4D97-AF65-F5344CB8AC3E}">
        <p14:creationId xmlns:p14="http://schemas.microsoft.com/office/powerpoint/2010/main" val="384862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t>fannie</a:t>
            </a:r>
            <a:r>
              <a:rPr lang="en-US" dirty="0"/>
              <a:t>/Freddie</a:t>
            </a:r>
            <a:br>
              <a:rPr lang="en-US" dirty="0"/>
            </a:br>
            <a:r>
              <a:rPr lang="en-US" dirty="0"/>
              <a:t>Post-Forbearance options</a:t>
            </a:r>
          </a:p>
        </p:txBody>
      </p:sp>
      <p:sp>
        <p:nvSpPr>
          <p:cNvPr id="8" name="Content Placeholder 7"/>
          <p:cNvSpPr>
            <a:spLocks noGrp="1"/>
          </p:cNvSpPr>
          <p:nvPr>
            <p:ph idx="1"/>
          </p:nvPr>
        </p:nvSpPr>
        <p:spPr/>
        <p:txBody>
          <a:bodyPr>
            <a:normAutofit fontScale="77500" lnSpcReduction="20000"/>
          </a:bodyPr>
          <a:lstStyle/>
          <a:p>
            <a:r>
              <a:rPr lang="en-US" sz="2600" b="1" dirty="0"/>
              <a:t>Repayment plan </a:t>
            </a:r>
            <a:r>
              <a:rPr lang="en-US" sz="2600" dirty="0"/>
              <a:t>(up to 12 months)</a:t>
            </a:r>
          </a:p>
          <a:p>
            <a:r>
              <a:rPr lang="en-US" sz="2600" b="1" dirty="0"/>
              <a:t>Automatic streamline mod</a:t>
            </a:r>
            <a:r>
              <a:rPr lang="en-US" sz="2600" dirty="0"/>
              <a:t>:</a:t>
            </a:r>
          </a:p>
          <a:p>
            <a:pPr lvl="1"/>
            <a:r>
              <a:rPr lang="en-US" sz="2600" b="1" dirty="0"/>
              <a:t>Payment deferral</a:t>
            </a:r>
            <a:r>
              <a:rPr lang="en-US" sz="2600" dirty="0"/>
              <a:t>: in non-interest lien for accrued arrearage</a:t>
            </a:r>
          </a:p>
          <a:p>
            <a:pPr lvl="1"/>
            <a:r>
              <a:rPr lang="en-US" sz="2600" b="1" dirty="0"/>
              <a:t>Extend Modification</a:t>
            </a:r>
            <a:r>
              <a:rPr lang="en-US" sz="2600" dirty="0"/>
              <a:t>: the loan term by the term of the forbearance; same payment; escrow will need to be repaid (up to 60 months)</a:t>
            </a:r>
          </a:p>
          <a:p>
            <a:pPr lvl="1"/>
            <a:r>
              <a:rPr lang="en-US" sz="2600" b="1" dirty="0"/>
              <a:t>Cap and extend</a:t>
            </a:r>
            <a:r>
              <a:rPr lang="en-US" sz="2600" dirty="0"/>
              <a:t>:  extends the maturity of the loan, but capitalizes escrow as well as payments</a:t>
            </a:r>
          </a:p>
          <a:p>
            <a:r>
              <a:rPr lang="en-US" sz="2800" b="1" dirty="0"/>
              <a:t>Flex Mod (only option if your were in default before March 27,2020)</a:t>
            </a:r>
          </a:p>
          <a:p>
            <a:endParaRPr lang="en-US" dirty="0"/>
          </a:p>
        </p:txBody>
      </p:sp>
    </p:spTree>
    <p:extLst>
      <p:ext uri="{BB962C8B-B14F-4D97-AF65-F5344CB8AC3E}">
        <p14:creationId xmlns:p14="http://schemas.microsoft.com/office/powerpoint/2010/main" val="1515459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FHA Mortgage Loans</a:t>
            </a:r>
          </a:p>
        </p:txBody>
      </p:sp>
      <p:sp>
        <p:nvSpPr>
          <p:cNvPr id="3" name="Content Placeholder 2"/>
          <p:cNvSpPr>
            <a:spLocks noGrp="1"/>
          </p:cNvSpPr>
          <p:nvPr>
            <p:ph idx="1"/>
          </p:nvPr>
        </p:nvSpPr>
        <p:spPr/>
        <p:txBody>
          <a:bodyPr>
            <a:normAutofit lnSpcReduction="10000"/>
          </a:bodyPr>
          <a:lstStyle/>
          <a:p>
            <a:r>
              <a:rPr lang="en-US" dirty="0"/>
              <a:t>Must offer Forbearance IF homeowner asks</a:t>
            </a:r>
          </a:p>
          <a:p>
            <a:r>
              <a:rPr lang="en-US" dirty="0"/>
              <a:t>After </a:t>
            </a:r>
            <a:r>
              <a:rPr lang="en-US" dirty="0" err="1"/>
              <a:t>forebearance</a:t>
            </a:r>
            <a:r>
              <a:rPr lang="en-US" dirty="0"/>
              <a:t>:</a:t>
            </a:r>
          </a:p>
          <a:p>
            <a:pPr lvl="1"/>
            <a:r>
              <a:rPr lang="en-US" dirty="0"/>
              <a:t>IF, less than 30 days late on March 1.2020</a:t>
            </a:r>
          </a:p>
          <a:p>
            <a:pPr lvl="1"/>
            <a:r>
              <a:rPr lang="en-US" dirty="0"/>
              <a:t>Can resume previous payments</a:t>
            </a:r>
          </a:p>
          <a:p>
            <a:pPr lvl="1"/>
            <a:r>
              <a:rPr lang="en-US" dirty="0"/>
              <a:t>Non-interest bearing lien for unpaid arrearage</a:t>
            </a:r>
          </a:p>
          <a:p>
            <a:r>
              <a:rPr lang="en-US" dirty="0"/>
              <a:t>FHA HAMP</a:t>
            </a:r>
          </a:p>
          <a:p>
            <a:pPr lvl="1"/>
            <a:r>
              <a:rPr lang="en-US" dirty="0"/>
              <a:t>Can include principal forbearance</a:t>
            </a:r>
          </a:p>
          <a:p>
            <a:pPr lvl="1"/>
            <a:r>
              <a:rPr lang="en-US" dirty="0"/>
              <a:t>Reduce interest to PMMS plus .25%</a:t>
            </a:r>
          </a:p>
          <a:p>
            <a:pPr lvl="1"/>
            <a:r>
              <a:rPr lang="en-US" dirty="0"/>
              <a:t>New 30 year term</a:t>
            </a:r>
          </a:p>
        </p:txBody>
      </p:sp>
    </p:spTree>
    <p:extLst>
      <p:ext uri="{BB962C8B-B14F-4D97-AF65-F5344CB8AC3E}">
        <p14:creationId xmlns:p14="http://schemas.microsoft.com/office/powerpoint/2010/main" val="2980405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Flex Modifications</a:t>
            </a:r>
          </a:p>
        </p:txBody>
      </p:sp>
      <p:sp>
        <p:nvSpPr>
          <p:cNvPr id="3" name="Content Placeholder 2"/>
          <p:cNvSpPr>
            <a:spLocks noGrp="1"/>
          </p:cNvSpPr>
          <p:nvPr>
            <p:ph idx="1"/>
          </p:nvPr>
        </p:nvSpPr>
        <p:spPr/>
        <p:txBody>
          <a:bodyPr>
            <a:normAutofit/>
          </a:bodyPr>
          <a:lstStyle/>
          <a:p>
            <a:r>
              <a:rPr lang="en-US" sz="2800" dirty="0"/>
              <a:t>Aimed to reduce monthly payments –targeting 20% reduction</a:t>
            </a:r>
          </a:p>
          <a:p>
            <a:r>
              <a:rPr lang="en-US" sz="2800" dirty="0"/>
              <a:t>Extend term to 480 months</a:t>
            </a:r>
          </a:p>
          <a:p>
            <a:r>
              <a:rPr lang="en-US" sz="2800" dirty="0"/>
              <a:t>Sets interest rates at Fannie/Freddie Loan Mod rate</a:t>
            </a:r>
          </a:p>
          <a:p>
            <a:r>
              <a:rPr lang="en-US" sz="2800" dirty="0"/>
              <a:t>Can include principal forbearance (down to 100% LTV and sometimes even 80%)</a:t>
            </a:r>
          </a:p>
        </p:txBody>
      </p:sp>
    </p:spTree>
    <p:extLst>
      <p:ext uri="{BB962C8B-B14F-4D97-AF65-F5344CB8AC3E}">
        <p14:creationId xmlns:p14="http://schemas.microsoft.com/office/powerpoint/2010/main" val="2892360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Rental Housing Issues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50431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defRPr sz="1862" b="0" i="0" u="none" strike="noStrike" kern="1200" spc="0" baseline="0">
                <a:solidFill>
                  <a:prstClr val="white">
                    <a:lumMod val="65000"/>
                    <a:lumOff val="35000"/>
                  </a:prstClr>
                </a:solidFill>
                <a:latin typeface="+mn-lt"/>
                <a:ea typeface="+mn-ea"/>
                <a:cs typeface="+mn-cs"/>
              </a:defRPr>
            </a:pPr>
            <a:r>
              <a:rPr lang="en-US" dirty="0">
                <a:solidFill>
                  <a:prstClr val="white">
                    <a:lumMod val="65000"/>
                    <a:lumOff val="35000"/>
                  </a:prstClr>
                </a:solidFill>
              </a:rPr>
              <a:t>US. Census Household Pulse Survey of Renters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21937816"/>
              </p:ext>
            </p:extLst>
          </p:nvPr>
        </p:nvGraphicFramePr>
        <p:xfrm>
          <a:off x="684213" y="685800"/>
          <a:ext cx="5943600" cy="5308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396566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Racial Implications of the Crisis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4108" y="892481"/>
            <a:ext cx="5523809" cy="4895238"/>
          </a:xfrm>
        </p:spPr>
      </p:pic>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263674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Moratorium</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4213" y="1044956"/>
            <a:ext cx="5943600" cy="4590288"/>
          </a:xfrm>
        </p:spPr>
      </p:pic>
      <p:sp>
        <p:nvSpPr>
          <p:cNvPr id="4" name="Text Placeholder 3"/>
          <p:cNvSpPr>
            <a:spLocks noGrp="1"/>
          </p:cNvSpPr>
          <p:nvPr>
            <p:ph type="body" sz="half" idx="2"/>
          </p:nvPr>
        </p:nvSpPr>
        <p:spPr/>
        <p:txBody>
          <a:bodyPr/>
          <a:lstStyle/>
          <a:p>
            <a:r>
              <a:rPr lang="en-US" dirty="0"/>
              <a:t>White:  no orders</a:t>
            </a:r>
          </a:p>
          <a:p>
            <a:r>
              <a:rPr lang="en-US" dirty="0"/>
              <a:t>Green: previous, but expired</a:t>
            </a:r>
          </a:p>
          <a:p>
            <a:r>
              <a:rPr lang="en-US" dirty="0"/>
              <a:t>Lt. Green: expiring in Oct.</a:t>
            </a:r>
          </a:p>
          <a:p>
            <a:r>
              <a:rPr lang="en-US" dirty="0"/>
              <a:t>Orange: expiring in 2021</a:t>
            </a:r>
          </a:p>
          <a:p>
            <a:r>
              <a:rPr lang="en-US" dirty="0"/>
              <a:t>Red: open ended</a:t>
            </a:r>
          </a:p>
        </p:txBody>
      </p:sp>
    </p:spTree>
    <p:extLst>
      <p:ext uri="{BB962C8B-B14F-4D97-AF65-F5344CB8AC3E}">
        <p14:creationId xmlns:p14="http://schemas.microsoft.com/office/powerpoint/2010/main" val="4141333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GRANTS TO STATES AND LOCALITIES TO PROVIDE RENTAL, UTILITY AND MORTGAGE ASSISTANCE</a:t>
            </a:r>
          </a:p>
        </p:txBody>
      </p:sp>
      <p:sp>
        <p:nvSpPr>
          <p:cNvPr id="8" name="Text Placeholder 7"/>
          <p:cNvSpPr>
            <a:spLocks noGrp="1"/>
          </p:cNvSpPr>
          <p:nvPr>
            <p:ph type="body" idx="1"/>
          </p:nvPr>
        </p:nvSpPr>
        <p:spPr/>
        <p:txBody>
          <a:bodyPr>
            <a:normAutofit/>
          </a:bodyPr>
          <a:lstStyle/>
          <a:p>
            <a:r>
              <a:rPr lang="en-US" sz="4400" dirty="0"/>
              <a:t>HUD 1.9 Billion in CARES ACT GRANTS</a:t>
            </a:r>
          </a:p>
        </p:txBody>
      </p:sp>
    </p:spTree>
    <p:extLst>
      <p:ext uri="{BB962C8B-B14F-4D97-AF65-F5344CB8AC3E}">
        <p14:creationId xmlns:p14="http://schemas.microsoft.com/office/powerpoint/2010/main" val="132356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a:t>
            </a:r>
          </a:p>
        </p:txBody>
      </p:sp>
      <p:sp>
        <p:nvSpPr>
          <p:cNvPr id="3" name="Content Placeholder 2"/>
          <p:cNvSpPr>
            <a:spLocks noGrp="1"/>
          </p:cNvSpPr>
          <p:nvPr>
            <p:ph idx="1"/>
          </p:nvPr>
        </p:nvSpPr>
        <p:spPr>
          <a:xfrm>
            <a:off x="684212" y="685800"/>
            <a:ext cx="6400800" cy="5308600"/>
          </a:xfrm>
        </p:spPr>
        <p:txBody>
          <a:bodyPr>
            <a:normAutofit/>
          </a:bodyPr>
          <a:lstStyle/>
          <a:p>
            <a:r>
              <a:rPr lang="en-US" sz="3200" dirty="0"/>
              <a:t>HUD:  all FHA insured</a:t>
            </a:r>
          </a:p>
          <a:p>
            <a:r>
              <a:rPr lang="en-US" sz="3200" dirty="0"/>
              <a:t>FHFA: properties with GSE loans</a:t>
            </a:r>
          </a:p>
          <a:p>
            <a:r>
              <a:rPr lang="en-US" sz="3200" dirty="0"/>
              <a:t>CDC: limited to certain renters</a:t>
            </a:r>
          </a:p>
        </p:txBody>
      </p:sp>
      <p:sp>
        <p:nvSpPr>
          <p:cNvPr id="4" name="Text Placeholder 3"/>
          <p:cNvSpPr>
            <a:spLocks noGrp="1"/>
          </p:cNvSpPr>
          <p:nvPr>
            <p:ph type="body" sz="half" idx="2"/>
          </p:nvPr>
        </p:nvSpPr>
        <p:spPr/>
        <p:txBody>
          <a:bodyPr>
            <a:normAutofit/>
          </a:bodyPr>
          <a:lstStyle/>
          <a:p>
            <a:r>
              <a:rPr lang="en-US" sz="2800" dirty="0"/>
              <a:t>Extended to the end of the year</a:t>
            </a:r>
          </a:p>
          <a:p>
            <a:endParaRPr lang="en-US" sz="2800" dirty="0"/>
          </a:p>
        </p:txBody>
      </p:sp>
    </p:spTree>
    <p:extLst>
      <p:ext uri="{BB962C8B-B14F-4D97-AF65-F5344CB8AC3E}">
        <p14:creationId xmlns:p14="http://schemas.microsoft.com/office/powerpoint/2010/main" val="1930684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CDC Moratorium</a:t>
            </a:r>
          </a:p>
        </p:txBody>
      </p:sp>
      <p:sp>
        <p:nvSpPr>
          <p:cNvPr id="6" name="Content Placeholder 5"/>
          <p:cNvSpPr>
            <a:spLocks noGrp="1"/>
          </p:cNvSpPr>
          <p:nvPr>
            <p:ph idx="1"/>
          </p:nvPr>
        </p:nvSpPr>
        <p:spPr/>
        <p:txBody>
          <a:bodyPr/>
          <a:lstStyle/>
          <a:p>
            <a:r>
              <a:rPr lang="en-US" dirty="0"/>
              <a:t>Must sign a declaration that:</a:t>
            </a:r>
          </a:p>
          <a:p>
            <a:pPr lvl="1"/>
            <a:r>
              <a:rPr lang="en-US" dirty="0"/>
              <a:t>Reduction in Income due to job loss, reduced hours or medical expenses</a:t>
            </a:r>
          </a:p>
          <a:p>
            <a:pPr lvl="1"/>
            <a:r>
              <a:rPr lang="en-US" dirty="0"/>
              <a:t>Have applied for financial aid</a:t>
            </a:r>
          </a:p>
          <a:p>
            <a:pPr lvl="1"/>
            <a:r>
              <a:rPr lang="en-US" dirty="0"/>
              <a:t>Making best effort to pay what you can</a:t>
            </a:r>
          </a:p>
          <a:p>
            <a:pPr lvl="1"/>
            <a:r>
              <a:rPr lang="en-US" dirty="0"/>
              <a:t>Will be homeless if evicted</a:t>
            </a:r>
          </a:p>
          <a:p>
            <a:pPr lvl="1"/>
            <a:r>
              <a:rPr lang="en-US" dirty="0"/>
              <a:t>Income is less than $99,000 ($198,000 for couples)</a:t>
            </a:r>
          </a:p>
          <a:p>
            <a:r>
              <a:rPr lang="en-US" dirty="0"/>
              <a:t>No eviction till Dec. 31</a:t>
            </a:r>
          </a:p>
          <a:p>
            <a:endParaRPr lang="en-US" dirty="0"/>
          </a:p>
          <a:p>
            <a:endParaRPr lang="en-US" dirty="0"/>
          </a:p>
        </p:txBody>
      </p:sp>
    </p:spTree>
    <p:extLst>
      <p:ext uri="{BB962C8B-B14F-4D97-AF65-F5344CB8AC3E}">
        <p14:creationId xmlns:p14="http://schemas.microsoft.com/office/powerpoint/2010/main" val="85851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Housing in crisis</a:t>
            </a:r>
          </a:p>
        </p:txBody>
      </p:sp>
      <p:pic>
        <p:nvPicPr>
          <p:cNvPr id="7" name="Content Placeholder 6" descr="Invest It Wisely | Maximizing your EV in lif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51345" y="1330037"/>
            <a:ext cx="4227975" cy="3024216"/>
          </a:xfrm>
        </p:spPr>
      </p:pic>
      <p:sp>
        <p:nvSpPr>
          <p:cNvPr id="6" name="Text Placeholder 5"/>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843592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Rationalle</a:t>
            </a:r>
            <a:endParaRPr lang="en-US" dirty="0"/>
          </a:p>
        </p:txBody>
      </p:sp>
      <p:sp>
        <p:nvSpPr>
          <p:cNvPr id="5" name="Text Placeholder 4"/>
          <p:cNvSpPr>
            <a:spLocks noGrp="1"/>
          </p:cNvSpPr>
          <p:nvPr>
            <p:ph type="body" idx="1"/>
          </p:nvPr>
        </p:nvSpPr>
        <p:spPr/>
        <p:txBody>
          <a:bodyPr/>
          <a:lstStyle/>
          <a:p>
            <a:r>
              <a:rPr lang="en-US" dirty="0"/>
              <a:t>Medical</a:t>
            </a:r>
          </a:p>
        </p:txBody>
      </p:sp>
      <p:sp>
        <p:nvSpPr>
          <p:cNvPr id="6" name="Content Placeholder 5"/>
          <p:cNvSpPr>
            <a:spLocks noGrp="1"/>
          </p:cNvSpPr>
          <p:nvPr>
            <p:ph sz="half" idx="2"/>
          </p:nvPr>
        </p:nvSpPr>
        <p:spPr/>
        <p:txBody>
          <a:bodyPr>
            <a:normAutofit lnSpcReduction="10000"/>
          </a:bodyPr>
          <a:lstStyle/>
          <a:p>
            <a:r>
              <a:rPr lang="en-US" dirty="0"/>
              <a:t>Census data that 32% of those evicted move in with family or friends</a:t>
            </a:r>
          </a:p>
          <a:p>
            <a:r>
              <a:rPr lang="en-US" dirty="0"/>
              <a:t>Shelters could not physically distance the number of people involved</a:t>
            </a:r>
          </a:p>
          <a:p>
            <a:r>
              <a:rPr lang="en-US" dirty="0"/>
              <a:t>Data showed 9% of shelter residents positive</a:t>
            </a:r>
          </a:p>
          <a:p>
            <a:r>
              <a:rPr lang="en-US" dirty="0"/>
              <a:t>30-40 million at risk for eviction</a:t>
            </a:r>
          </a:p>
        </p:txBody>
      </p:sp>
      <p:sp>
        <p:nvSpPr>
          <p:cNvPr id="7" name="Text Placeholder 6"/>
          <p:cNvSpPr>
            <a:spLocks noGrp="1"/>
          </p:cNvSpPr>
          <p:nvPr>
            <p:ph type="body" sz="quarter" idx="3"/>
          </p:nvPr>
        </p:nvSpPr>
        <p:spPr/>
        <p:txBody>
          <a:bodyPr/>
          <a:lstStyle/>
          <a:p>
            <a:r>
              <a:rPr lang="en-US" dirty="0"/>
              <a:t>Legal</a:t>
            </a:r>
          </a:p>
        </p:txBody>
      </p:sp>
      <p:sp>
        <p:nvSpPr>
          <p:cNvPr id="8" name="Content Placeholder 7"/>
          <p:cNvSpPr>
            <a:spLocks noGrp="1"/>
          </p:cNvSpPr>
          <p:nvPr>
            <p:ph sz="quarter" idx="4"/>
          </p:nvPr>
        </p:nvSpPr>
        <p:spPr/>
        <p:txBody>
          <a:bodyPr>
            <a:normAutofit lnSpcReduction="10000"/>
          </a:bodyPr>
          <a:lstStyle/>
          <a:p>
            <a:r>
              <a:rPr lang="en-US" dirty="0"/>
              <a:t>State efforts insufficient to prevent spread  42 CFR §70.2</a:t>
            </a:r>
          </a:p>
          <a:p>
            <a:r>
              <a:rPr lang="en-US" dirty="0"/>
              <a:t>Claims Administrative Procedure Act notice and comment rules do not apply</a:t>
            </a:r>
          </a:p>
          <a:p>
            <a:r>
              <a:rPr lang="en-US" dirty="0"/>
              <a:t>OR</a:t>
            </a:r>
          </a:p>
          <a:p>
            <a:r>
              <a:rPr lang="en-US" dirty="0"/>
              <a:t>5 USC §553 (b)(3)(B): has good cause to avoid notice and comment</a:t>
            </a:r>
          </a:p>
        </p:txBody>
      </p:sp>
    </p:spTree>
    <p:extLst>
      <p:ext uri="{BB962C8B-B14F-4D97-AF65-F5344CB8AC3E}">
        <p14:creationId xmlns:p14="http://schemas.microsoft.com/office/powerpoint/2010/main" val="938590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Challenges files</a:t>
            </a:r>
          </a:p>
        </p:txBody>
      </p:sp>
      <p:sp>
        <p:nvSpPr>
          <p:cNvPr id="8" name="Content Placeholder 7"/>
          <p:cNvSpPr>
            <a:spLocks noGrp="1"/>
          </p:cNvSpPr>
          <p:nvPr>
            <p:ph idx="1"/>
          </p:nvPr>
        </p:nvSpPr>
        <p:spPr/>
        <p:txBody>
          <a:bodyPr/>
          <a:lstStyle/>
          <a:p>
            <a:r>
              <a:rPr lang="en-US" dirty="0"/>
              <a:t>Violation of Administrative Procedures Act </a:t>
            </a:r>
          </a:p>
          <a:p>
            <a:r>
              <a:rPr lang="en-US" dirty="0"/>
              <a:t>Violation of Access to Courts</a:t>
            </a:r>
          </a:p>
          <a:p>
            <a:r>
              <a:rPr lang="en-US" dirty="0"/>
              <a:t>Violation of </a:t>
            </a:r>
            <a:r>
              <a:rPr lang="en-US"/>
              <a:t>Supremacy Clause</a:t>
            </a:r>
          </a:p>
        </p:txBody>
      </p:sp>
    </p:spTree>
    <p:extLst>
      <p:ext uri="{BB962C8B-B14F-4D97-AF65-F5344CB8AC3E}">
        <p14:creationId xmlns:p14="http://schemas.microsoft.com/office/powerpoint/2010/main" val="246447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4211" y="4487332"/>
            <a:ext cx="12154333" cy="1507067"/>
          </a:xfrm>
        </p:spPr>
        <p:txBody>
          <a:bodyPr>
            <a:normAutofit fontScale="90000"/>
          </a:bodyPr>
          <a:lstStyle/>
          <a:p>
            <a:r>
              <a:rPr lang="en-US" dirty="0"/>
              <a:t>Mortgage Delinquencies</a:t>
            </a:r>
            <a:br>
              <a:rPr lang="en-US" dirty="0"/>
            </a:br>
            <a:r>
              <a:rPr lang="en-US" sz="2200" dirty="0"/>
              <a:t>( does not include those in </a:t>
            </a:r>
            <a:r>
              <a:rPr lang="en-US" sz="2200" dirty="0" err="1"/>
              <a:t>forebearance</a:t>
            </a:r>
            <a:r>
              <a:rPr lang="en-US" sz="2200" dirty="0"/>
              <a:t>)</a:t>
            </a:r>
            <a:br>
              <a:rPr lang="en-US" sz="2200" dirty="0"/>
            </a:br>
            <a:r>
              <a:rPr lang="en-US" dirty="0"/>
              <a:t>2</a:t>
            </a:r>
            <a:r>
              <a:rPr lang="en-US" baseline="30000" dirty="0"/>
              <a:t>nd</a:t>
            </a:r>
            <a:r>
              <a:rPr lang="en-US" dirty="0"/>
              <a:t> quarter 2020</a:t>
            </a:r>
            <a:br>
              <a:rPr lang="en-US" dirty="0"/>
            </a:br>
            <a:endParaRPr lang="en-US" dirty="0"/>
          </a:p>
        </p:txBody>
      </p:sp>
      <p:sp>
        <p:nvSpPr>
          <p:cNvPr id="8" name="Text Placeholder 7"/>
          <p:cNvSpPr>
            <a:spLocks noGrp="1"/>
          </p:cNvSpPr>
          <p:nvPr>
            <p:ph type="body" idx="1"/>
          </p:nvPr>
        </p:nvSpPr>
        <p:spPr/>
        <p:txBody>
          <a:bodyPr/>
          <a:lstStyle/>
          <a:p>
            <a:r>
              <a:rPr lang="en-US" dirty="0"/>
              <a:t>All Loans</a:t>
            </a:r>
          </a:p>
        </p:txBody>
      </p:sp>
      <p:sp>
        <p:nvSpPr>
          <p:cNvPr id="9" name="Content Placeholder 8"/>
          <p:cNvSpPr>
            <a:spLocks noGrp="1"/>
          </p:cNvSpPr>
          <p:nvPr>
            <p:ph sz="half" idx="2"/>
          </p:nvPr>
        </p:nvSpPr>
        <p:spPr/>
        <p:txBody>
          <a:bodyPr/>
          <a:lstStyle/>
          <a:p>
            <a:r>
              <a:rPr lang="en-US" dirty="0"/>
              <a:t>30 days late:  2.34%</a:t>
            </a:r>
          </a:p>
          <a:p>
            <a:r>
              <a:rPr lang="en-US" dirty="0"/>
              <a:t>60 days late:  2.15%*</a:t>
            </a:r>
          </a:p>
          <a:p>
            <a:r>
              <a:rPr lang="en-US" dirty="0"/>
              <a:t>90 days late:  3.72%</a:t>
            </a:r>
          </a:p>
          <a:p>
            <a:endParaRPr lang="en-US" dirty="0"/>
          </a:p>
          <a:p>
            <a:pPr lvl="1"/>
            <a:r>
              <a:rPr lang="en-US" dirty="0"/>
              <a:t>* highest since 1979</a:t>
            </a:r>
          </a:p>
        </p:txBody>
      </p:sp>
      <p:sp>
        <p:nvSpPr>
          <p:cNvPr id="10" name="Text Placeholder 9"/>
          <p:cNvSpPr>
            <a:spLocks noGrp="1"/>
          </p:cNvSpPr>
          <p:nvPr>
            <p:ph type="body" sz="quarter" idx="3"/>
          </p:nvPr>
        </p:nvSpPr>
        <p:spPr/>
        <p:txBody>
          <a:bodyPr/>
          <a:lstStyle/>
          <a:p>
            <a:r>
              <a:rPr lang="en-US" dirty="0"/>
              <a:t>By Type</a:t>
            </a:r>
          </a:p>
        </p:txBody>
      </p:sp>
      <p:sp>
        <p:nvSpPr>
          <p:cNvPr id="11" name="Content Placeholder 10"/>
          <p:cNvSpPr>
            <a:spLocks noGrp="1"/>
          </p:cNvSpPr>
          <p:nvPr>
            <p:ph sz="quarter" idx="4"/>
          </p:nvPr>
        </p:nvSpPr>
        <p:spPr/>
        <p:txBody>
          <a:bodyPr>
            <a:normAutofit fontScale="92500" lnSpcReduction="10000"/>
          </a:bodyPr>
          <a:lstStyle/>
          <a:p>
            <a:r>
              <a:rPr lang="en-US" dirty="0"/>
              <a:t>Conventional: 6.68% </a:t>
            </a:r>
          </a:p>
          <a:p>
            <a:pPr lvl="1"/>
            <a:r>
              <a:rPr lang="en-US" dirty="0"/>
              <a:t>Highest since 2012</a:t>
            </a:r>
          </a:p>
          <a:p>
            <a:endParaRPr lang="en-US" dirty="0"/>
          </a:p>
          <a:p>
            <a:r>
              <a:rPr lang="en-US" dirty="0"/>
              <a:t>FHA : 15.65%</a:t>
            </a:r>
          </a:p>
          <a:p>
            <a:pPr lvl="1"/>
            <a:r>
              <a:rPr lang="en-US" dirty="0"/>
              <a:t>Highest since 1979</a:t>
            </a:r>
          </a:p>
          <a:p>
            <a:endParaRPr lang="en-US" dirty="0"/>
          </a:p>
          <a:p>
            <a:r>
              <a:rPr lang="en-US" dirty="0"/>
              <a:t>VA: 8.05% </a:t>
            </a:r>
          </a:p>
          <a:p>
            <a:pPr lvl="1"/>
            <a:r>
              <a:rPr lang="en-US" dirty="0"/>
              <a:t>Highest since 2009</a:t>
            </a:r>
          </a:p>
        </p:txBody>
      </p:sp>
    </p:spTree>
    <p:extLst>
      <p:ext uri="{BB962C8B-B14F-4D97-AF65-F5344CB8AC3E}">
        <p14:creationId xmlns:p14="http://schemas.microsoft.com/office/powerpoint/2010/main" val="77583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Mortgage Credit Availability Index (MCAI)</a:t>
            </a:r>
          </a:p>
        </p:txBody>
      </p:sp>
      <p:sp>
        <p:nvSpPr>
          <p:cNvPr id="8" name="Content Placeholder 7"/>
          <p:cNvSpPr>
            <a:spLocks noGrp="1"/>
          </p:cNvSpPr>
          <p:nvPr>
            <p:ph idx="1"/>
          </p:nvPr>
        </p:nvSpPr>
        <p:spPr/>
        <p:txBody>
          <a:bodyPr/>
          <a:lstStyle/>
          <a:p>
            <a:endParaRPr lang="en-US" dirty="0"/>
          </a:p>
        </p:txBody>
      </p:sp>
      <p:sp>
        <p:nvSpPr>
          <p:cNvPr id="9" name="Down Arrow 8"/>
          <p:cNvSpPr/>
          <p:nvPr/>
        </p:nvSpPr>
        <p:spPr>
          <a:xfrm>
            <a:off x="1597892" y="600364"/>
            <a:ext cx="3842326" cy="351905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853381" y="813185"/>
            <a:ext cx="3334329" cy="361988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743200" y="2623127"/>
            <a:ext cx="1736436" cy="369332"/>
          </a:xfrm>
          <a:prstGeom prst="rect">
            <a:avLst/>
          </a:prstGeom>
          <a:noFill/>
        </p:spPr>
        <p:txBody>
          <a:bodyPr wrap="square" rtlCol="0">
            <a:spAutoFit/>
          </a:bodyPr>
          <a:lstStyle/>
          <a:p>
            <a:r>
              <a:rPr lang="en-US" dirty="0"/>
              <a:t>Conventional</a:t>
            </a:r>
          </a:p>
        </p:txBody>
      </p:sp>
      <p:sp>
        <p:nvSpPr>
          <p:cNvPr id="12" name="TextBox 11"/>
          <p:cNvSpPr txBox="1"/>
          <p:nvPr/>
        </p:nvSpPr>
        <p:spPr>
          <a:xfrm>
            <a:off x="3029528" y="1231504"/>
            <a:ext cx="979054" cy="523220"/>
          </a:xfrm>
          <a:prstGeom prst="rect">
            <a:avLst/>
          </a:prstGeom>
          <a:noFill/>
        </p:spPr>
        <p:txBody>
          <a:bodyPr wrap="square" rtlCol="0">
            <a:spAutoFit/>
          </a:bodyPr>
          <a:lstStyle/>
          <a:p>
            <a:r>
              <a:rPr lang="en-US" sz="2800" dirty="0"/>
              <a:t>8.7%</a:t>
            </a:r>
          </a:p>
        </p:txBody>
      </p:sp>
      <p:sp>
        <p:nvSpPr>
          <p:cNvPr id="13" name="TextBox 12"/>
          <p:cNvSpPr txBox="1"/>
          <p:nvPr/>
        </p:nvSpPr>
        <p:spPr>
          <a:xfrm>
            <a:off x="7813963" y="2807793"/>
            <a:ext cx="1791855" cy="646331"/>
          </a:xfrm>
          <a:prstGeom prst="rect">
            <a:avLst/>
          </a:prstGeom>
          <a:noFill/>
        </p:spPr>
        <p:txBody>
          <a:bodyPr wrap="square" rtlCol="0">
            <a:spAutoFit/>
          </a:bodyPr>
          <a:lstStyle/>
          <a:p>
            <a:r>
              <a:rPr lang="en-US" dirty="0"/>
              <a:t>Government loans</a:t>
            </a:r>
          </a:p>
        </p:txBody>
      </p:sp>
      <p:sp>
        <p:nvSpPr>
          <p:cNvPr id="14" name="TextBox 13"/>
          <p:cNvSpPr txBox="1"/>
          <p:nvPr/>
        </p:nvSpPr>
        <p:spPr>
          <a:xfrm>
            <a:off x="7943273" y="1200727"/>
            <a:ext cx="1275339" cy="523220"/>
          </a:xfrm>
          <a:prstGeom prst="rect">
            <a:avLst/>
          </a:prstGeom>
          <a:noFill/>
        </p:spPr>
        <p:txBody>
          <a:bodyPr wrap="square" rtlCol="0">
            <a:spAutoFit/>
          </a:bodyPr>
          <a:lstStyle/>
          <a:p>
            <a:r>
              <a:rPr lang="en-US" sz="2800" dirty="0"/>
              <a:t>1.4%</a:t>
            </a:r>
          </a:p>
        </p:txBody>
      </p:sp>
    </p:spTree>
    <p:extLst>
      <p:ext uri="{BB962C8B-B14F-4D97-AF65-F5344CB8AC3E}">
        <p14:creationId xmlns:p14="http://schemas.microsoft.com/office/powerpoint/2010/main" val="2092607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Cares Act</a:t>
            </a:r>
            <a:br>
              <a:rPr lang="en-US" dirty="0"/>
            </a:br>
            <a:r>
              <a:rPr lang="en-US" dirty="0"/>
              <a:t>Public Act 116-136</a:t>
            </a:r>
            <a:br>
              <a:rPr lang="en-US" dirty="0"/>
            </a:br>
            <a:r>
              <a:rPr lang="en-US" dirty="0"/>
              <a:t>March 27, 2020</a:t>
            </a:r>
          </a:p>
        </p:txBody>
      </p:sp>
      <p:pic>
        <p:nvPicPr>
          <p:cNvPr id="7" name="Content Placeholder 6" descr="News: EPFO aims to assist its 10 lacs subscribers to help ..."/>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4213" y="1668462"/>
            <a:ext cx="5943600" cy="3343275"/>
          </a:xfrm>
        </p:spPr>
      </p:pic>
      <p:sp>
        <p:nvSpPr>
          <p:cNvPr id="6" name="Text Placeholder 5"/>
          <p:cNvSpPr>
            <a:spLocks noGrp="1"/>
          </p:cNvSpPr>
          <p:nvPr>
            <p:ph type="body" sz="half" idx="2"/>
          </p:nvPr>
        </p:nvSpPr>
        <p:spPr>
          <a:xfrm>
            <a:off x="6932815" y="1934487"/>
            <a:ext cx="4962698" cy="3879273"/>
          </a:xfrm>
        </p:spPr>
        <p:txBody>
          <a:bodyPr>
            <a:normAutofit fontScale="92500" lnSpcReduction="20000"/>
          </a:bodyPr>
          <a:lstStyle/>
          <a:p>
            <a:endParaRPr lang="en-US" dirty="0"/>
          </a:p>
          <a:p>
            <a:r>
              <a:rPr lang="en-US" sz="2800" dirty="0"/>
              <a:t>Federal-Backed Mortgage Loans</a:t>
            </a:r>
          </a:p>
          <a:p>
            <a:endParaRPr lang="en-US" sz="2800" dirty="0"/>
          </a:p>
          <a:p>
            <a:r>
              <a:rPr lang="en-US" sz="2800" dirty="0"/>
              <a:t>Approximately 70% of all mortgages</a:t>
            </a:r>
          </a:p>
          <a:p>
            <a:endParaRPr lang="en-US" sz="2800" dirty="0"/>
          </a:p>
          <a:p>
            <a:r>
              <a:rPr lang="en-US" sz="2800" dirty="0"/>
              <a:t>Cannot initiate foreclosure  </a:t>
            </a:r>
          </a:p>
          <a:p>
            <a:r>
              <a:rPr lang="en-US" sz="2800" dirty="0"/>
              <a:t>from March 18-Dec. 31, 2020</a:t>
            </a:r>
          </a:p>
        </p:txBody>
      </p:sp>
    </p:spTree>
    <p:extLst>
      <p:ext uri="{BB962C8B-B14F-4D97-AF65-F5344CB8AC3E}">
        <p14:creationId xmlns:p14="http://schemas.microsoft.com/office/powerpoint/2010/main" val="89729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cares act</a:t>
            </a:r>
          </a:p>
        </p:txBody>
      </p:sp>
      <p:sp>
        <p:nvSpPr>
          <p:cNvPr id="3" name="Content Placeholder 2"/>
          <p:cNvSpPr>
            <a:spLocks noGrp="1"/>
          </p:cNvSpPr>
          <p:nvPr>
            <p:ph idx="1"/>
          </p:nvPr>
        </p:nvSpPr>
        <p:spPr/>
        <p:txBody>
          <a:bodyPr>
            <a:noAutofit/>
          </a:bodyPr>
          <a:lstStyle/>
          <a:p>
            <a:r>
              <a:rPr lang="en-US" sz="3200" dirty="0"/>
              <a:t>No broad protection for renters</a:t>
            </a:r>
          </a:p>
          <a:p>
            <a:r>
              <a:rPr lang="en-US" sz="3200" dirty="0"/>
              <a:t>Temporary Forbearance for Federally-related mortgages</a:t>
            </a:r>
          </a:p>
          <a:p>
            <a:pPr lvl="1"/>
            <a:endParaRPr lang="en-US" sz="3200" dirty="0"/>
          </a:p>
        </p:txBody>
      </p:sp>
    </p:spTree>
    <p:extLst>
      <p:ext uri="{BB962C8B-B14F-4D97-AF65-F5344CB8AC3E}">
        <p14:creationId xmlns:p14="http://schemas.microsoft.com/office/powerpoint/2010/main" val="4210675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a federally related mortgage</a:t>
            </a:r>
          </a:p>
        </p:txBody>
      </p:sp>
      <p:sp>
        <p:nvSpPr>
          <p:cNvPr id="5" name="Content Placeholder 4"/>
          <p:cNvSpPr>
            <a:spLocks noGrp="1"/>
          </p:cNvSpPr>
          <p:nvPr>
            <p:ph idx="1"/>
          </p:nvPr>
        </p:nvSpPr>
        <p:spPr/>
        <p:txBody>
          <a:bodyPr>
            <a:noAutofit/>
          </a:bodyPr>
          <a:lstStyle/>
          <a:p>
            <a:r>
              <a:rPr lang="en-US" sz="2800" dirty="0"/>
              <a:t>FHA loans</a:t>
            </a:r>
          </a:p>
          <a:p>
            <a:r>
              <a:rPr lang="en-US" sz="2800" dirty="0"/>
              <a:t>VA </a:t>
            </a:r>
          </a:p>
          <a:p>
            <a:r>
              <a:rPr lang="en-US" sz="2800" dirty="0"/>
              <a:t>Fannie Mae </a:t>
            </a:r>
          </a:p>
          <a:p>
            <a:r>
              <a:rPr lang="en-US" sz="2800" dirty="0"/>
              <a:t>Freddie Mac</a:t>
            </a:r>
          </a:p>
          <a:p>
            <a:r>
              <a:rPr lang="en-US" sz="2800" dirty="0"/>
              <a:t>USDA</a:t>
            </a:r>
          </a:p>
        </p:txBody>
      </p:sp>
    </p:spTree>
    <p:extLst>
      <p:ext uri="{BB962C8B-B14F-4D97-AF65-F5344CB8AC3E}">
        <p14:creationId xmlns:p14="http://schemas.microsoft.com/office/powerpoint/2010/main" val="164712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Mandatory Forbearance</a:t>
            </a:r>
          </a:p>
        </p:txBody>
      </p:sp>
      <p:sp>
        <p:nvSpPr>
          <p:cNvPr id="3" name="Content Placeholder 2"/>
          <p:cNvSpPr>
            <a:spLocks noGrp="1"/>
          </p:cNvSpPr>
          <p:nvPr>
            <p:ph idx="1"/>
          </p:nvPr>
        </p:nvSpPr>
        <p:spPr/>
        <p:txBody>
          <a:bodyPr>
            <a:noAutofit/>
          </a:bodyPr>
          <a:lstStyle/>
          <a:p>
            <a:r>
              <a:rPr lang="en-US" sz="2800" dirty="0"/>
              <a:t>No application beyond asking for it</a:t>
            </a:r>
          </a:p>
          <a:p>
            <a:endParaRPr lang="en-US" sz="2800" dirty="0"/>
          </a:p>
          <a:p>
            <a:r>
              <a:rPr lang="en-US" sz="2800" dirty="0"/>
              <a:t>Entitled to 180 day forbearance, and an additional 180 days</a:t>
            </a:r>
          </a:p>
          <a:p>
            <a:r>
              <a:rPr lang="en-US" sz="2800" dirty="0"/>
              <a:t>whether or not you are current on mortgage</a:t>
            </a:r>
          </a:p>
          <a:p>
            <a:r>
              <a:rPr lang="en-US" sz="2800" dirty="0"/>
              <a:t>Continues until earlier of: end of national emergency or 12/31/2020</a:t>
            </a:r>
          </a:p>
        </p:txBody>
      </p:sp>
    </p:spTree>
    <p:extLst>
      <p:ext uri="{BB962C8B-B14F-4D97-AF65-F5344CB8AC3E}">
        <p14:creationId xmlns:p14="http://schemas.microsoft.com/office/powerpoint/2010/main" val="1438898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forbearance do?</a:t>
            </a:r>
          </a:p>
        </p:txBody>
      </p:sp>
      <p:sp>
        <p:nvSpPr>
          <p:cNvPr id="3" name="Content Placeholder 2"/>
          <p:cNvSpPr>
            <a:spLocks noGrp="1"/>
          </p:cNvSpPr>
          <p:nvPr>
            <p:ph idx="1"/>
          </p:nvPr>
        </p:nvSpPr>
        <p:spPr/>
        <p:txBody>
          <a:bodyPr>
            <a:normAutofit lnSpcReduction="10000"/>
          </a:bodyPr>
          <a:lstStyle/>
          <a:p>
            <a:r>
              <a:rPr lang="en-US" sz="2800" dirty="0"/>
              <a:t>Does not include escrow items (taxes, insurance, condo dues)</a:t>
            </a:r>
          </a:p>
          <a:p>
            <a:r>
              <a:rPr lang="en-US" sz="2800" dirty="0"/>
              <a:t>No fees, penalties or interest (beyond what would have been charged)</a:t>
            </a:r>
          </a:p>
          <a:p>
            <a:r>
              <a:rPr lang="en-US" sz="2800" dirty="0"/>
              <a:t>No payment due, but you can make payment if want to</a:t>
            </a:r>
          </a:p>
          <a:p>
            <a:r>
              <a:rPr lang="en-US" sz="2800" dirty="0"/>
              <a:t>Cannot report you late to credit bureaus</a:t>
            </a:r>
          </a:p>
          <a:p>
            <a:pPr marL="0" indent="0">
              <a:buNone/>
            </a:pPr>
            <a:endParaRPr lang="en-US" sz="2800" dirty="0"/>
          </a:p>
          <a:p>
            <a:endParaRPr lang="en-US" dirty="0"/>
          </a:p>
        </p:txBody>
      </p:sp>
    </p:spTree>
    <p:extLst>
      <p:ext uri="{BB962C8B-B14F-4D97-AF65-F5344CB8AC3E}">
        <p14:creationId xmlns:p14="http://schemas.microsoft.com/office/powerpoint/2010/main" val="189293277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8033</TotalTime>
  <Words>1884</Words>
  <Application>Microsoft Office PowerPoint</Application>
  <PresentationFormat>Widescreen</PresentationFormat>
  <Paragraphs>204</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Century Gothic</vt:lpstr>
      <vt:lpstr>Wingdings 3</vt:lpstr>
      <vt:lpstr>Slice</vt:lpstr>
      <vt:lpstr>Housing Issues and COVID-19</vt:lpstr>
      <vt:lpstr>Housing in crisis</vt:lpstr>
      <vt:lpstr>Mortgage Delinquencies ( does not include those in forebearance) 2nd quarter 2020 </vt:lpstr>
      <vt:lpstr>Mortgage Credit Availability Index (MCAI)</vt:lpstr>
      <vt:lpstr>Cares Act Public Act 116-136 March 27, 2020</vt:lpstr>
      <vt:lpstr>The cares act</vt:lpstr>
      <vt:lpstr>What is a federally related mortgage</vt:lpstr>
      <vt:lpstr>Mandatory Forbearance</vt:lpstr>
      <vt:lpstr>What does forbearance do?</vt:lpstr>
      <vt:lpstr>fannie/Freddie Post-Forbearance options</vt:lpstr>
      <vt:lpstr>FHA Mortgage Loans</vt:lpstr>
      <vt:lpstr>Flex Modifications</vt:lpstr>
      <vt:lpstr>Rental Housing Issues</vt:lpstr>
      <vt:lpstr>US. Census Household Pulse Survey of Renters</vt:lpstr>
      <vt:lpstr>Racial Implications of the Crisis</vt:lpstr>
      <vt:lpstr>State Moratorium</vt:lpstr>
      <vt:lpstr>GRANTS TO STATES AND LOCALITIES TO PROVIDE RENTAL, UTILITY AND MORTGAGE ASSISTANCE</vt:lpstr>
      <vt:lpstr>Federal</vt:lpstr>
      <vt:lpstr>CDC Moratorium</vt:lpstr>
      <vt:lpstr>Rationalle</vt:lpstr>
      <vt:lpstr>Challenges files</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Issues and COVID-19</dc:title>
  <dc:creator>Christopher Fox</dc:creator>
  <cp:lastModifiedBy>Christopher Fox</cp:lastModifiedBy>
  <cp:revision>62</cp:revision>
  <cp:lastPrinted>2020-09-23T21:06:34Z</cp:lastPrinted>
  <dcterms:created xsi:type="dcterms:W3CDTF">2020-05-07T23:47:21Z</dcterms:created>
  <dcterms:modified xsi:type="dcterms:W3CDTF">2020-09-25T13:23:11Z</dcterms:modified>
</cp:coreProperties>
</file>