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4" r:id="rId5"/>
  </p:sldMasterIdLst>
  <p:notesMasterIdLst>
    <p:notesMasterId r:id="rId12"/>
  </p:notesMasterIdLst>
  <p:handoutMasterIdLst>
    <p:handoutMasterId r:id="rId13"/>
  </p:handoutMasterIdLst>
  <p:sldIdLst>
    <p:sldId id="312" r:id="rId6"/>
    <p:sldId id="326" r:id="rId7"/>
    <p:sldId id="327" r:id="rId8"/>
    <p:sldId id="329" r:id="rId9"/>
    <p:sldId id="330" r:id="rId10"/>
    <p:sldId id="3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 Use" id="{59DC7A46-0650-F346-85BA-CBD8695D50F3}">
          <p14:sldIdLst/>
        </p14:section>
        <p14:section name="Title slides" id="{40E0B22D-E7B1-427C-A099-0F753BE7F146}">
          <p14:sldIdLst>
            <p14:sldId id="312"/>
          </p14:sldIdLst>
        </p14:section>
        <p14:section name="Content slides" id="{E4CE66D5-51B2-4221-BDE9-EB6FBEC7E7C7}">
          <p14:sldIdLst>
            <p14:sldId id="326"/>
            <p14:sldId id="327"/>
            <p14:sldId id="329"/>
            <p14:sldId id="330"/>
          </p14:sldIdLst>
        </p14:section>
        <p14:section name="End slide" id="{25243ED0-1CFE-497A-9F6C-FBC3ECF0C538}">
          <p14:sldIdLst>
            <p14:sldId id="331"/>
          </p14:sldIdLst>
        </p14:section>
        <p14:section name="Useful Objects" id="{5370DAAF-79BA-DE48-9C93-E68413160B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86531" autoAdjust="0"/>
  </p:normalViewPr>
  <p:slideViewPr>
    <p:cSldViewPr snapToGrid="0">
      <p:cViewPr varScale="1">
        <p:scale>
          <a:sx n="81" d="100"/>
          <a:sy n="81" d="100"/>
        </p:scale>
        <p:origin x="57" y="177"/>
      </p:cViewPr>
      <p:guideLst>
        <p:guide orient="horz" pos="2205"/>
        <p:guide pos="3840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51" d="100"/>
          <a:sy n="151" d="100"/>
        </p:scale>
        <p:origin x="4640" y="200"/>
      </p:cViewPr>
      <p:guideLst/>
    </p:cSldViewPr>
  </p:notesViewPr>
  <p:gridSpacing cx="182880" cy="18288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>
                <a:latin typeface="Arial" panose="020B0604020202020204" pitchFamily="34" charset="0"/>
              </a:rPr>
              <a:t>The University of Nottingham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04BF2-D7DF-479C-9EF9-FF247B43B6E6}" type="datetime1">
              <a:rPr lang="en-GB" smtClean="0">
                <a:latin typeface="Arial" panose="020B0604020202020204" pitchFamily="34" charset="0"/>
              </a:rPr>
              <a:t>24/09/2020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>
                <a:latin typeface="Arial" panose="020B0604020202020204" pitchFamily="34" charset="0"/>
              </a:rPr>
              <a:t>Your Department Name etc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EDAF-6BFF-4ECB-9F4E-2D4AAE5E0143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631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The University of Nottingham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84AD9-1202-424F-8F1E-1DE5EBE3F39C}" type="datetime1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AF5A3-63BC-4A87-859D-8ED86BB4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1821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5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The University of Nottingham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Your Department Name etc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6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nottingham.ac.uk/imagebank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nottingham.ac.uk/imagebank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57659-1700-314E-B00F-79040D744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158B21E-1070-014B-B9DF-CC6AE4E330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7FB5A-28C0-E64E-9FEF-7D9F37C42C4A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cover slide options.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2309C-2C73-D748-AA1B-AB05B98A64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26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CE00DA-F948-9449-B3A1-D7A1FAA0F09F}"/>
              </a:ext>
            </a:extLst>
          </p:cNvPr>
          <p:cNvSpPr/>
          <p:nvPr userDrawn="1"/>
        </p:nvSpPr>
        <p:spPr>
          <a:xfrm>
            <a:off x="12635555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Add a partner logo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CE4322B-60FD-4247-98CC-5B3D3101F0D7}"/>
              </a:ext>
            </a:extLst>
          </p:cNvPr>
          <p:cNvSpPr/>
          <p:nvPr userDrawn="1"/>
        </p:nvSpPr>
        <p:spPr>
          <a:xfrm>
            <a:off x="12335916" y="5239452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27851B81-1328-7543-96B8-61F01F01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7AF8C98-EFFB-8444-A615-B4920C89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05096E2-BE7E-2745-BEDA-2FE7CA4B2C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82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497BF54-DDDF-9C43-996F-4B56CDE6B0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5E9271B-0820-354A-93EC-EB864320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729FF4B-AE88-DA4F-A14E-D6CE4E63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1CD28ED-14F1-B44C-B470-1D224D8D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7F950BD-F6BF-E946-BF59-9996741B7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75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3D5D473-8F2B-CC49-956D-E22C182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55CF14C-1036-8240-A4D6-88C76B53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B57574F-AFAA-7C43-8707-E5A503FC4E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2926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6150624" cy="1944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Quote text goes here – Georgia 40pt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F0E20FF6-087C-254D-B377-87B46F30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6250FB6-DFDE-CC4E-BD54-E44B31D1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E546460-2F3C-B743-ACBE-47CE198D3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19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o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7768A-E936-2047-B272-A71830C2F46A}"/>
              </a:ext>
            </a:extLst>
          </p:cNvPr>
          <p:cNvSpPr/>
          <p:nvPr userDrawn="1"/>
        </p:nvSpPr>
        <p:spPr>
          <a:xfrm>
            <a:off x="6096000" y="1029589"/>
            <a:ext cx="6096000" cy="5828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E17E21C-B85B-934A-BF9C-B51FD202E0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2A486383-7D66-0D46-B7B2-852429AE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05C388A-4F4A-D046-A14C-1966CD50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1B3FD81-10DD-0342-9AA1-E2491DE801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95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E8FE9F4-4522-2A4A-9C2C-E14E46615C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02114" y="3806825"/>
            <a:ext cx="3041886" cy="30511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B8BEFA4-C2B9-BD42-A0A5-04F3692367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53231" y="3806825"/>
            <a:ext cx="3041886" cy="30511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8429D8B-070F-B34C-94B7-DEF1C90FAA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9117" y="1030288"/>
            <a:ext cx="6096000" cy="27765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this slide to showcase key facts and figures by editing the text in these boxes. Options with less boxes are also available in under the ’Layouts’ button.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tx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solidFill>
                  <a:schemeClr val="tx1"/>
                </a:solidFill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dirty="0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5F9D20A-60A4-B749-9837-8CF6B9AF35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246" y="3997876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75%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69F27E-1C0A-A446-B7C7-C4A5F8936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663" y="5308600"/>
            <a:ext cx="2616200" cy="8679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2665" y="4521347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13082" y="3999041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168AAF-B20D-5A42-B75B-7723535923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3082" y="5799705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4" name="Date Placeholder 2">
            <a:extLst>
              <a:ext uri="{FF2B5EF4-FFF2-40B4-BE49-F238E27FC236}">
                <a16:creationId xmlns:a16="http://schemas.microsoft.com/office/drawing/2014/main" id="{2987AD34-27BC-A940-9D49-9B42BCBE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BEACFBAF-3C16-9442-B6F6-4613A5BB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E8A77961-1C22-C74B-9FA8-22E6A417D9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651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944C8EB-D3E3-3B4F-9FC5-E6B185D2F5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9117" y="3806825"/>
            <a:ext cx="6096000" cy="30511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563FF-1797-7C47-B195-3DD52F253B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9117" y="1030288"/>
            <a:ext cx="6096000" cy="27765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this slide to showcase key facts and figures by editing the text in these boxes. Options with more boxes are also available in under the ’Layouts’ button.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tx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solidFill>
                  <a:schemeClr val="tx1"/>
                </a:solidFill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dirty="0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246" y="4337926"/>
            <a:ext cx="3210526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771" y="4633351"/>
            <a:ext cx="2242659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F5E29404-E355-8C40-B064-5EED9D50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DDCE267-4A5F-E145-8792-06BF1259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880FF51-74C3-C140-A39F-F630B14480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66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Gr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6">
            <a:extLst>
              <a:ext uri="{FF2B5EF4-FFF2-40B4-BE49-F238E27FC236}">
                <a16:creationId xmlns:a16="http://schemas.microsoft.com/office/drawing/2014/main" id="{0963E11F-32F1-6544-8FF4-C1EF6F642B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3600" y="1018730"/>
            <a:ext cx="2438400" cy="2438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FF92A6B8-47C8-B244-9D3E-90F39EE69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5200" y="3450545"/>
            <a:ext cx="2438400" cy="2438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98C0DB2D-35D1-F142-B809-1833736CA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6800" y="1018730"/>
            <a:ext cx="2438400" cy="2438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5BBCD3E3-1554-B049-8AAF-DF0C933C46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450545"/>
            <a:ext cx="2438400" cy="2438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0FFA53-4B53-0345-BD1D-3380331FA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18730"/>
            <a:ext cx="2438400" cy="24384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1D5925E4-B891-944B-91DC-A261A1D5F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3600" y="3450545"/>
            <a:ext cx="2438400" cy="2438400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BB06489-33E6-1442-BC2F-397F1EC4EA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450545"/>
            <a:ext cx="2438400" cy="2438400"/>
          </a:xfrm>
          <a:prstGeom prst="rect">
            <a:avLst/>
          </a:prstGeo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7C62DAF7-D2F9-5D47-AB79-7712B92267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8400" y="1018730"/>
            <a:ext cx="2438400" cy="2438400"/>
          </a:xfrm>
          <a:prstGeom prst="rect">
            <a:avLst/>
          </a:prstGeo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887255BA-4BF0-E844-8BE7-3D125B568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0" y="3450545"/>
            <a:ext cx="2438400" cy="2438400"/>
          </a:xfrm>
          <a:prstGeom prst="rect">
            <a:avLst/>
          </a:prstGeo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FAC8937D-B337-F944-8F1C-14A4768CD5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00" y="1018730"/>
            <a:ext cx="2438400" cy="2438400"/>
          </a:xfrm>
          <a:prstGeom prst="rect">
            <a:avLst/>
          </a:prstGeo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8C5D4842-7C0F-EC46-A474-5DF0CEC9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4666CE4-75BF-B34F-8276-FC5F1A57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AD10673-0692-CB4F-8CF7-113E837416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521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478D9FEA-DB2B-6A45-97A4-F6B0D4E2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68816193-F97B-4A43-B903-C799F573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E47A69B-7B76-B441-995B-5AF4213423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7680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2829581F-89A7-2F45-AEDF-13BBA609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90419B6-7C51-714B-B9AF-5A833111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403D8CA-B469-274B-A619-DD30F98BF6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265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23AA1-5E84-1542-85FA-0AD28CCBD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B6D91D-08CC-8B40-9A20-FA4118102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D62B56-9FE8-D94E-A6EA-EC6A8F1694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668866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CD7C8D-4EBF-E54E-8157-B82F50C78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2539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030288"/>
            <a:ext cx="12192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47CCA2-0399-254E-ACFE-E5730EC8E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95850"/>
            <a:ext cx="12192000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1412D12-3864-394B-985D-3364B164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24 September 2020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9377BC7-EA60-2841-8608-D79A7C3B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7ECF5E4-B74A-FB48-B872-16F3292CF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504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41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Castl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AFCAE9-B754-8C4D-B7F9-C051D5466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7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EDC40-08B7-C54D-9A16-7B5D3FDD4F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83873-86BD-454E-AF6E-E4D2764B6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End slide</a:t>
            </a: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71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B07C01-E6FE-374C-80D0-F5676A0E0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67C3C0-F69E-E643-A32B-61F2F310A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End slide</a:t>
            </a: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82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7149951-3981-CB4B-98B8-B21C82E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EAA601D-72F3-BE4F-9229-FCBD998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363097-8A1E-F548-98B9-D9C329A48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F670C-95B5-454E-9804-5609FD32D6F9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All items on these slides are editable. You can change the </a:t>
            </a:r>
            <a:r>
              <a:rPr lang="en-US" sz="1600" dirty="0" err="1">
                <a:solidFill>
                  <a:schemeClr val="tx2"/>
                </a:solidFill>
              </a:rPr>
              <a:t>colour</a:t>
            </a:r>
            <a:r>
              <a:rPr lang="en-US" sz="1600" dirty="0">
                <a:solidFill>
                  <a:schemeClr val="tx2"/>
                </a:solidFill>
              </a:rPr>
              <a:t>, outline and size easily as you do with other PowerPoint shapes.</a:t>
            </a:r>
          </a:p>
        </p:txBody>
      </p:sp>
    </p:spTree>
    <p:extLst>
      <p:ext uri="{BB962C8B-B14F-4D97-AF65-F5344CB8AC3E}">
        <p14:creationId xmlns:p14="http://schemas.microsoft.com/office/powerpoint/2010/main" val="85223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7149951-3981-CB4B-98B8-B21C82E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EAA601D-72F3-BE4F-9229-FCBD998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363097-8A1E-F548-98B9-D9C329A48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76EA1E-DDD4-3C48-962B-715F6034D482}"/>
              </a:ext>
            </a:extLst>
          </p:cNvPr>
          <p:cNvSpPr/>
          <p:nvPr userDrawn="1"/>
        </p:nvSpPr>
        <p:spPr>
          <a:xfrm>
            <a:off x="47937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AD833-6EA6-CF4E-A26E-B6FDE789CD8B}"/>
              </a:ext>
            </a:extLst>
          </p:cNvPr>
          <p:cNvSpPr/>
          <p:nvPr userDrawn="1"/>
        </p:nvSpPr>
        <p:spPr>
          <a:xfrm>
            <a:off x="1495424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9D51130-6DBC-B947-B5BA-B65F7AAB5E83}"/>
              </a:ext>
            </a:extLst>
          </p:cNvPr>
          <p:cNvSpPr/>
          <p:nvPr userDrawn="1"/>
        </p:nvSpPr>
        <p:spPr>
          <a:xfrm>
            <a:off x="2511472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9BC211-0BDE-F247-BCA6-AFE6CBE484EE}"/>
              </a:ext>
            </a:extLst>
          </p:cNvPr>
          <p:cNvSpPr/>
          <p:nvPr userDrawn="1"/>
        </p:nvSpPr>
        <p:spPr>
          <a:xfrm>
            <a:off x="3527520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608658-76A6-4649-8FAC-7587274B2DF9}"/>
              </a:ext>
            </a:extLst>
          </p:cNvPr>
          <p:cNvSpPr/>
          <p:nvPr userDrawn="1"/>
        </p:nvSpPr>
        <p:spPr>
          <a:xfrm>
            <a:off x="4543568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CD998D-A504-2046-9915-EC22DA08B192}"/>
              </a:ext>
            </a:extLst>
          </p:cNvPr>
          <p:cNvSpPr/>
          <p:nvPr userDrawn="1"/>
        </p:nvSpPr>
        <p:spPr>
          <a:xfrm>
            <a:off x="555961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BA829B4-C56F-B347-BFDB-414400402ADF}"/>
              </a:ext>
            </a:extLst>
          </p:cNvPr>
          <p:cNvSpPr/>
          <p:nvPr userDrawn="1"/>
        </p:nvSpPr>
        <p:spPr>
          <a:xfrm>
            <a:off x="6575664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C6FE5D-AA56-FE47-B996-1170E8CED2BE}"/>
              </a:ext>
            </a:extLst>
          </p:cNvPr>
          <p:cNvSpPr/>
          <p:nvPr userDrawn="1"/>
        </p:nvSpPr>
        <p:spPr>
          <a:xfrm>
            <a:off x="7591712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6118C8-C196-874E-AD11-AFD75EFC5DB1}"/>
              </a:ext>
            </a:extLst>
          </p:cNvPr>
          <p:cNvSpPr/>
          <p:nvPr userDrawn="1"/>
        </p:nvSpPr>
        <p:spPr>
          <a:xfrm>
            <a:off x="8607760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18FB46-1242-314A-AA24-56DEFFE7F884}"/>
              </a:ext>
            </a:extLst>
          </p:cNvPr>
          <p:cNvSpPr/>
          <p:nvPr userDrawn="1"/>
        </p:nvSpPr>
        <p:spPr>
          <a:xfrm>
            <a:off x="9623808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DB9B69D-3C0B-2647-95F9-0A10DF633026}"/>
              </a:ext>
            </a:extLst>
          </p:cNvPr>
          <p:cNvSpPr/>
          <p:nvPr userDrawn="1"/>
        </p:nvSpPr>
        <p:spPr>
          <a:xfrm>
            <a:off x="1063985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F523F24-CB29-4C41-AA9D-97A31EB1E255}"/>
              </a:ext>
            </a:extLst>
          </p:cNvPr>
          <p:cNvSpPr/>
          <p:nvPr userDrawn="1"/>
        </p:nvSpPr>
        <p:spPr>
          <a:xfrm>
            <a:off x="47937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C448243-5866-954D-BA91-678DECE88B0A}"/>
              </a:ext>
            </a:extLst>
          </p:cNvPr>
          <p:cNvSpPr/>
          <p:nvPr userDrawn="1"/>
        </p:nvSpPr>
        <p:spPr>
          <a:xfrm>
            <a:off x="1495424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86F0C8-D62F-8249-80D5-912801A3F4B3}"/>
              </a:ext>
            </a:extLst>
          </p:cNvPr>
          <p:cNvSpPr/>
          <p:nvPr userDrawn="1"/>
        </p:nvSpPr>
        <p:spPr>
          <a:xfrm>
            <a:off x="2511472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B52E35A-D5C2-3A4E-978C-E493D92D6A24}"/>
              </a:ext>
            </a:extLst>
          </p:cNvPr>
          <p:cNvSpPr/>
          <p:nvPr userDrawn="1"/>
        </p:nvSpPr>
        <p:spPr>
          <a:xfrm>
            <a:off x="3527520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96DCCD-13ED-F640-8F62-02E7AA83E40D}"/>
              </a:ext>
            </a:extLst>
          </p:cNvPr>
          <p:cNvSpPr/>
          <p:nvPr userDrawn="1"/>
        </p:nvSpPr>
        <p:spPr>
          <a:xfrm>
            <a:off x="4543568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588D2C8-948B-C34F-8DB9-C63AF94FCC35}"/>
              </a:ext>
            </a:extLst>
          </p:cNvPr>
          <p:cNvSpPr/>
          <p:nvPr userDrawn="1"/>
        </p:nvSpPr>
        <p:spPr>
          <a:xfrm>
            <a:off x="555961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9BBB31-E9CF-B349-B152-D698680DF4DF}"/>
              </a:ext>
            </a:extLst>
          </p:cNvPr>
          <p:cNvSpPr/>
          <p:nvPr userDrawn="1"/>
        </p:nvSpPr>
        <p:spPr>
          <a:xfrm>
            <a:off x="6575664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D54F1B-2D5C-484A-8D1E-09241BBD8BF3}"/>
              </a:ext>
            </a:extLst>
          </p:cNvPr>
          <p:cNvSpPr/>
          <p:nvPr userDrawn="1"/>
        </p:nvSpPr>
        <p:spPr>
          <a:xfrm>
            <a:off x="7591712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EC7455F-8851-2E43-8B67-4A3649CEC8D7}"/>
              </a:ext>
            </a:extLst>
          </p:cNvPr>
          <p:cNvSpPr/>
          <p:nvPr userDrawn="1"/>
        </p:nvSpPr>
        <p:spPr>
          <a:xfrm>
            <a:off x="8607760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BABBA1C-E822-E940-9148-A5487BDD8AEA}"/>
              </a:ext>
            </a:extLst>
          </p:cNvPr>
          <p:cNvSpPr/>
          <p:nvPr userDrawn="1"/>
        </p:nvSpPr>
        <p:spPr>
          <a:xfrm>
            <a:off x="9623808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08A034-F2FC-E641-9D92-8CFE594C1639}"/>
              </a:ext>
            </a:extLst>
          </p:cNvPr>
          <p:cNvSpPr/>
          <p:nvPr userDrawn="1"/>
        </p:nvSpPr>
        <p:spPr>
          <a:xfrm>
            <a:off x="1063985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C56D07C-2B40-1346-8517-D086B1FFF5F0}"/>
              </a:ext>
            </a:extLst>
          </p:cNvPr>
          <p:cNvSpPr/>
          <p:nvPr userDrawn="1"/>
        </p:nvSpPr>
        <p:spPr>
          <a:xfrm>
            <a:off x="47937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ABD5C5-0264-2F49-8C19-F2C627B54D83}"/>
              </a:ext>
            </a:extLst>
          </p:cNvPr>
          <p:cNvSpPr/>
          <p:nvPr userDrawn="1"/>
        </p:nvSpPr>
        <p:spPr>
          <a:xfrm>
            <a:off x="1495424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E2DCE88-820C-0347-87F1-2F20466148AA}"/>
              </a:ext>
            </a:extLst>
          </p:cNvPr>
          <p:cNvSpPr/>
          <p:nvPr userDrawn="1"/>
        </p:nvSpPr>
        <p:spPr>
          <a:xfrm>
            <a:off x="2511472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0D35FA6-7BEF-234E-9F42-2311FD2F4AA2}"/>
              </a:ext>
            </a:extLst>
          </p:cNvPr>
          <p:cNvSpPr/>
          <p:nvPr userDrawn="1"/>
        </p:nvSpPr>
        <p:spPr>
          <a:xfrm>
            <a:off x="3527520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ABFF75B-7609-8448-B68E-E5C15C923097}"/>
              </a:ext>
            </a:extLst>
          </p:cNvPr>
          <p:cNvSpPr/>
          <p:nvPr userDrawn="1"/>
        </p:nvSpPr>
        <p:spPr>
          <a:xfrm>
            <a:off x="4543568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96E601-59F3-0F46-A3D6-6C77B2A5D315}"/>
              </a:ext>
            </a:extLst>
          </p:cNvPr>
          <p:cNvSpPr/>
          <p:nvPr userDrawn="1"/>
        </p:nvSpPr>
        <p:spPr>
          <a:xfrm>
            <a:off x="555961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D65771C-6846-2743-997B-88678013BC34}"/>
              </a:ext>
            </a:extLst>
          </p:cNvPr>
          <p:cNvSpPr/>
          <p:nvPr userDrawn="1"/>
        </p:nvSpPr>
        <p:spPr>
          <a:xfrm>
            <a:off x="6575664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CC5F643-98D6-B84E-872E-A198ADAC580A}"/>
              </a:ext>
            </a:extLst>
          </p:cNvPr>
          <p:cNvSpPr/>
          <p:nvPr userDrawn="1"/>
        </p:nvSpPr>
        <p:spPr>
          <a:xfrm>
            <a:off x="7591712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B93A778-C3EE-A84B-B356-B8459C22E9AD}"/>
              </a:ext>
            </a:extLst>
          </p:cNvPr>
          <p:cNvSpPr/>
          <p:nvPr userDrawn="1"/>
        </p:nvSpPr>
        <p:spPr>
          <a:xfrm>
            <a:off x="8607760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0788B4-C3F0-9047-80BA-AB87DC1E320B}"/>
              </a:ext>
            </a:extLst>
          </p:cNvPr>
          <p:cNvSpPr/>
          <p:nvPr userDrawn="1"/>
        </p:nvSpPr>
        <p:spPr>
          <a:xfrm>
            <a:off x="9623808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4ADC236-12A6-F643-8463-1FD369222EBD}"/>
              </a:ext>
            </a:extLst>
          </p:cNvPr>
          <p:cNvSpPr/>
          <p:nvPr userDrawn="1"/>
        </p:nvSpPr>
        <p:spPr>
          <a:xfrm>
            <a:off x="1063985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EA95CDD-4ACA-6E45-9E03-DED57B7A17B1}"/>
              </a:ext>
            </a:extLst>
          </p:cNvPr>
          <p:cNvSpPr/>
          <p:nvPr userDrawn="1"/>
        </p:nvSpPr>
        <p:spPr>
          <a:xfrm>
            <a:off x="47937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076A291-1120-D841-A17C-4744BD31119E}"/>
              </a:ext>
            </a:extLst>
          </p:cNvPr>
          <p:cNvSpPr/>
          <p:nvPr userDrawn="1"/>
        </p:nvSpPr>
        <p:spPr>
          <a:xfrm>
            <a:off x="1495424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D9F7EB-EB5B-5849-8960-87554EFE96A2}"/>
              </a:ext>
            </a:extLst>
          </p:cNvPr>
          <p:cNvSpPr/>
          <p:nvPr userDrawn="1"/>
        </p:nvSpPr>
        <p:spPr>
          <a:xfrm>
            <a:off x="2511472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CE8B47E-F0B9-2F48-81E2-0CFF01F4019C}"/>
              </a:ext>
            </a:extLst>
          </p:cNvPr>
          <p:cNvSpPr/>
          <p:nvPr userDrawn="1"/>
        </p:nvSpPr>
        <p:spPr>
          <a:xfrm>
            <a:off x="3527520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A52769C-586D-0547-8B43-FDA5D125AC4A}"/>
              </a:ext>
            </a:extLst>
          </p:cNvPr>
          <p:cNvSpPr/>
          <p:nvPr userDrawn="1"/>
        </p:nvSpPr>
        <p:spPr>
          <a:xfrm>
            <a:off x="4543568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4832484-9AF3-3040-B362-12AFCE82E568}"/>
              </a:ext>
            </a:extLst>
          </p:cNvPr>
          <p:cNvSpPr/>
          <p:nvPr userDrawn="1"/>
        </p:nvSpPr>
        <p:spPr>
          <a:xfrm>
            <a:off x="555961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9B343D7-5277-2544-8430-448DEC700E1E}"/>
              </a:ext>
            </a:extLst>
          </p:cNvPr>
          <p:cNvSpPr/>
          <p:nvPr userDrawn="1"/>
        </p:nvSpPr>
        <p:spPr>
          <a:xfrm>
            <a:off x="6575664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2C02EB-B68E-9044-994A-65588C5F126D}"/>
              </a:ext>
            </a:extLst>
          </p:cNvPr>
          <p:cNvSpPr/>
          <p:nvPr userDrawn="1"/>
        </p:nvSpPr>
        <p:spPr>
          <a:xfrm>
            <a:off x="7591712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2BE44DB-D273-AB46-89D2-7C2B30912659}"/>
              </a:ext>
            </a:extLst>
          </p:cNvPr>
          <p:cNvSpPr/>
          <p:nvPr userDrawn="1"/>
        </p:nvSpPr>
        <p:spPr>
          <a:xfrm>
            <a:off x="8607760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3E20485-2E4B-9B4C-AE6B-3C1B1509B043}"/>
              </a:ext>
            </a:extLst>
          </p:cNvPr>
          <p:cNvSpPr/>
          <p:nvPr userDrawn="1"/>
        </p:nvSpPr>
        <p:spPr>
          <a:xfrm>
            <a:off x="9623808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284C2AF-F9F6-6943-AF27-AD08B011A677}"/>
              </a:ext>
            </a:extLst>
          </p:cNvPr>
          <p:cNvSpPr/>
          <p:nvPr userDrawn="1"/>
        </p:nvSpPr>
        <p:spPr>
          <a:xfrm>
            <a:off x="1063985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665E85D-8861-794D-A0B5-7227A4A9BDE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All items on these slides are editable. You can change the </a:t>
            </a:r>
            <a:r>
              <a:rPr lang="en-US" sz="1600" dirty="0" err="1">
                <a:solidFill>
                  <a:schemeClr val="tx2"/>
                </a:solidFill>
              </a:rPr>
              <a:t>colour</a:t>
            </a:r>
            <a:r>
              <a:rPr lang="en-US" sz="1600" dirty="0">
                <a:solidFill>
                  <a:schemeClr val="tx2"/>
                </a:solidFill>
              </a:rPr>
              <a:t>, outline and size easily as you do with other PowerPoint shapes.</a:t>
            </a:r>
          </a:p>
        </p:txBody>
      </p:sp>
    </p:spTree>
    <p:extLst>
      <p:ext uri="{BB962C8B-B14F-4D97-AF65-F5344CB8AC3E}">
        <p14:creationId xmlns:p14="http://schemas.microsoft.com/office/powerpoint/2010/main" val="1408039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570720" y="5465236"/>
            <a:ext cx="2209800" cy="1028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partner logo here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57659-1700-314E-B00F-79040D744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158B21E-1070-014B-B9DF-CC6AE4E330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7FB5A-28C0-E64E-9FEF-7D9F37C42C4A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cover slide options.</a:t>
            </a:r>
          </a:p>
        </p:txBody>
      </p:sp>
    </p:spTree>
    <p:extLst>
      <p:ext uri="{BB962C8B-B14F-4D97-AF65-F5344CB8AC3E}">
        <p14:creationId xmlns:p14="http://schemas.microsoft.com/office/powerpoint/2010/main" val="3292662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23AA1-5E84-1542-85FA-0AD28CCBD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B6D91D-08CC-8B40-9A20-FA4118102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D62B56-9FE8-D94E-A6EA-EC6A8F1694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020800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eo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385F48C-130A-074B-BAE4-5071492DF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74767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0A4753-72CA-6241-85A5-FA5F9E40D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C60C8-55FD-084A-BE95-B2E7664467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28951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eo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385F48C-130A-074B-BAE4-5071492DF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74767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0A4753-72CA-6241-85A5-FA5F9E40D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C60C8-55FD-084A-BE95-B2E7664467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4149837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Science &amp; Technolo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BA9BED-34B5-9D4D-A988-760726B7C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EB89620-E302-6C4B-B385-8DB40106EB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70720" y="5465236"/>
            <a:ext cx="2209800" cy="1028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partner logo here if required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D7A035-88C0-B640-91D8-3B73C2244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D1AC89-727B-C049-9CD3-8F38C0F22C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73482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EDD9DE1-34C9-564D-A890-335533D45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040"/>
          <a:stretch/>
        </p:blipFill>
        <p:spPr>
          <a:xfrm>
            <a:off x="1" y="0"/>
            <a:ext cx="1025524" cy="10309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FB682B-CBE5-0E46-8A20-FBDCFD217D46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divider slide options.</a:t>
            </a:r>
          </a:p>
        </p:txBody>
      </p:sp>
    </p:spTree>
    <p:extLst>
      <p:ext uri="{BB962C8B-B14F-4D97-AF65-F5344CB8AC3E}">
        <p14:creationId xmlns:p14="http://schemas.microsoft.com/office/powerpoint/2010/main" val="1626193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B2171D4-B040-9448-88ED-CD59EBB79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040"/>
          <a:stretch/>
        </p:blipFill>
        <p:spPr>
          <a:xfrm>
            <a:off x="1" y="0"/>
            <a:ext cx="1025524" cy="10309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A4EB9E-FE0B-FF48-B57B-3DBA656E7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DE1B96-986D-4446-800F-54A0D95D2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</p:spTree>
    <p:extLst>
      <p:ext uri="{BB962C8B-B14F-4D97-AF65-F5344CB8AC3E}">
        <p14:creationId xmlns:p14="http://schemas.microsoft.com/office/powerpoint/2010/main" val="1780460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480AEE2-F97B-4D4C-BCDA-5DB28C116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040"/>
          <a:stretch/>
        </p:blipFill>
        <p:spPr>
          <a:xfrm>
            <a:off x="1" y="0"/>
            <a:ext cx="1025524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A61C9F9-E7A2-6342-870C-D685719F3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8BB5A8-2728-CF4C-9063-6BE6445BAA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</p:spTree>
    <p:extLst>
      <p:ext uri="{BB962C8B-B14F-4D97-AF65-F5344CB8AC3E}">
        <p14:creationId xmlns:p14="http://schemas.microsoft.com/office/powerpoint/2010/main" val="1200681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3035A1-1804-EC4A-9FF8-AEE00A4BFC6F}"/>
              </a:ext>
            </a:extLst>
          </p:cNvPr>
          <p:cNvSpPr/>
          <p:nvPr userDrawn="1"/>
        </p:nvSpPr>
        <p:spPr>
          <a:xfrm>
            <a:off x="12635555" y="-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slide content options.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2702257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9A7CD-F138-0F44-8EE9-3A0D44746374}"/>
              </a:ext>
            </a:extLst>
          </p:cNvPr>
          <p:cNvSpPr/>
          <p:nvPr userDrawn="1"/>
        </p:nvSpPr>
        <p:spPr>
          <a:xfrm>
            <a:off x="-2691741" y="4585363"/>
            <a:ext cx="2272637" cy="22726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To change the information in the footer throughout the presentation go to ‘Insert’ &gt; ‘Header and Footers’ and add in your Name an Department. </a:t>
            </a:r>
          </a:p>
        </p:txBody>
      </p:sp>
    </p:spTree>
    <p:extLst>
      <p:ext uri="{BB962C8B-B14F-4D97-AF65-F5344CB8AC3E}">
        <p14:creationId xmlns:p14="http://schemas.microsoft.com/office/powerpoint/2010/main" val="539934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1484533"/>
            <a:ext cx="11257699" cy="439556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B6158-EF9E-D844-A85A-727AA2F53AC0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D330B-22A3-344E-A01F-AEEF71CCB5D3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examples as well as different elements. Copy and paste these items onto this page.</a:t>
            </a:r>
          </a:p>
        </p:txBody>
      </p:sp>
    </p:spTree>
    <p:extLst>
      <p:ext uri="{BB962C8B-B14F-4D97-AF65-F5344CB8AC3E}">
        <p14:creationId xmlns:p14="http://schemas.microsoft.com/office/powerpoint/2010/main" val="3052939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66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497BF54-DDDF-9C43-996F-4B56CDE6B0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5E9271B-0820-354A-93EC-EB864320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27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</p:spTree>
    <p:extLst>
      <p:ext uri="{BB962C8B-B14F-4D97-AF65-F5344CB8AC3E}">
        <p14:creationId xmlns:p14="http://schemas.microsoft.com/office/powerpoint/2010/main" val="1544184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6150624" cy="1944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Quote text goes here – Georgia 40pt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</p:spTree>
    <p:extLst>
      <p:ext uri="{BB962C8B-B14F-4D97-AF65-F5344CB8AC3E}">
        <p14:creationId xmlns:p14="http://schemas.microsoft.com/office/powerpoint/2010/main" val="106577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Science &amp; Technolo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BA9BED-34B5-9D4D-A988-760726B7C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D7A035-88C0-B640-91D8-3B73C2244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D1AC89-727B-C049-9CD3-8F38C0F22C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9BE0EF-B1BD-4F49-A571-A9C3B39F7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26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F5119-3C31-2042-9116-20C98F254CA9}"/>
              </a:ext>
            </a:extLst>
          </p:cNvPr>
          <p:cNvSpPr/>
          <p:nvPr userDrawn="1"/>
        </p:nvSpPr>
        <p:spPr>
          <a:xfrm>
            <a:off x="12635555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Add a partner logo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7715FAF-431F-0947-BA32-CCCAE21D6FF6}"/>
              </a:ext>
            </a:extLst>
          </p:cNvPr>
          <p:cNvSpPr/>
          <p:nvPr userDrawn="1"/>
        </p:nvSpPr>
        <p:spPr>
          <a:xfrm>
            <a:off x="12335916" y="5239452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o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7768A-E936-2047-B272-A71830C2F46A}"/>
              </a:ext>
            </a:extLst>
          </p:cNvPr>
          <p:cNvSpPr/>
          <p:nvPr userDrawn="1"/>
        </p:nvSpPr>
        <p:spPr>
          <a:xfrm>
            <a:off x="6096000" y="1029589"/>
            <a:ext cx="6096000" cy="5828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E17E21C-B85B-934A-BF9C-B51FD202E0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59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266F2-92D5-BD46-99F7-2C4330F10CB7}"/>
              </a:ext>
            </a:extLst>
          </p:cNvPr>
          <p:cNvGrpSpPr/>
          <p:nvPr userDrawn="1"/>
        </p:nvGrpSpPr>
        <p:grpSpPr>
          <a:xfrm>
            <a:off x="6096000" y="895258"/>
            <a:ext cx="6096000" cy="5962743"/>
            <a:chOff x="6096000" y="1275227"/>
            <a:chExt cx="5841282" cy="57135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AD1E05-40A9-E348-A537-A34DBEA2EC17}"/>
                </a:ext>
              </a:extLst>
            </p:cNvPr>
            <p:cNvSpPr/>
            <p:nvPr userDrawn="1"/>
          </p:nvSpPr>
          <p:spPr>
            <a:xfrm>
              <a:off x="6096000" y="4065563"/>
              <a:ext cx="2920641" cy="29232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190A4D-50C2-714E-97D9-288ECFEA5A51}"/>
                </a:ext>
              </a:extLst>
            </p:cNvPr>
            <p:cNvSpPr/>
            <p:nvPr userDrawn="1"/>
          </p:nvSpPr>
          <p:spPr>
            <a:xfrm>
              <a:off x="9016641" y="4065563"/>
              <a:ext cx="2920641" cy="2923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39C972-3F90-C34C-AD05-339F0D5C424A}"/>
                </a:ext>
              </a:extLst>
            </p:cNvPr>
            <p:cNvSpPr/>
            <p:nvPr userDrawn="1"/>
          </p:nvSpPr>
          <p:spPr>
            <a:xfrm>
              <a:off x="6096000" y="1275227"/>
              <a:ext cx="5841282" cy="2792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this slide to showcase key facts and figures by editing the text in these boxes. Options with less boxes are also available in under the ’Layouts’ button.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accent5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dirty="0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5F9D20A-60A4-B749-9837-8CF6B9AF35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246" y="3997876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75%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69F27E-1C0A-A446-B7C7-C4A5F8936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663" y="5308600"/>
            <a:ext cx="2616200" cy="8679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2665" y="4521347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13082" y="3999041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168AAF-B20D-5A42-B75B-7723535923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3082" y="5799705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45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266F2-92D5-BD46-99F7-2C4330F10CB7}"/>
              </a:ext>
            </a:extLst>
          </p:cNvPr>
          <p:cNvGrpSpPr/>
          <p:nvPr userDrawn="1"/>
        </p:nvGrpSpPr>
        <p:grpSpPr>
          <a:xfrm>
            <a:off x="6096000" y="895258"/>
            <a:ext cx="6096000" cy="5962742"/>
            <a:chOff x="6096000" y="1275227"/>
            <a:chExt cx="5841282" cy="571359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190A4D-50C2-714E-97D9-288ECFEA5A51}"/>
                </a:ext>
              </a:extLst>
            </p:cNvPr>
            <p:cNvSpPr/>
            <p:nvPr userDrawn="1"/>
          </p:nvSpPr>
          <p:spPr>
            <a:xfrm>
              <a:off x="6096000" y="4065563"/>
              <a:ext cx="5841282" cy="2923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39C972-3F90-C34C-AD05-339F0D5C424A}"/>
                </a:ext>
              </a:extLst>
            </p:cNvPr>
            <p:cNvSpPr/>
            <p:nvPr userDrawn="1"/>
          </p:nvSpPr>
          <p:spPr>
            <a:xfrm>
              <a:off x="6096000" y="1275227"/>
              <a:ext cx="5841282" cy="2792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this slide to showcase key facts and figures by editing the text in these boxes. Options with more boxes are also available in under the ’Layouts’ button.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accent5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dirty="0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246" y="4337926"/>
            <a:ext cx="3210526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771" y="4633351"/>
            <a:ext cx="2242659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1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Gr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6">
            <a:extLst>
              <a:ext uri="{FF2B5EF4-FFF2-40B4-BE49-F238E27FC236}">
                <a16:creationId xmlns:a16="http://schemas.microsoft.com/office/drawing/2014/main" id="{0963E11F-32F1-6544-8FF4-C1EF6F642B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3600" y="1018730"/>
            <a:ext cx="2438400" cy="2438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FF92A6B8-47C8-B244-9D3E-90F39EE69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5200" y="3450545"/>
            <a:ext cx="2438400" cy="2438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98C0DB2D-35D1-F142-B809-1833736CA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6800" y="1018730"/>
            <a:ext cx="2438400" cy="2438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5BBCD3E3-1554-B049-8AAF-DF0C933C46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450545"/>
            <a:ext cx="2438400" cy="2438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0FFA53-4B53-0345-BD1D-3380331FA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18730"/>
            <a:ext cx="2438400" cy="24384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1D5925E4-B891-944B-91DC-A261A1D5F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3600" y="3450545"/>
            <a:ext cx="2438400" cy="2438400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BB06489-33E6-1442-BC2F-397F1EC4EA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450545"/>
            <a:ext cx="2438400" cy="2438400"/>
          </a:xfrm>
          <a:prstGeom prst="rect">
            <a:avLst/>
          </a:prstGeo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7C62DAF7-D2F9-5D47-AB79-7712B92267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8400" y="1018730"/>
            <a:ext cx="2438400" cy="2438400"/>
          </a:xfrm>
          <a:prstGeom prst="rect">
            <a:avLst/>
          </a:prstGeo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887255BA-4BF0-E844-8BE7-3D125B568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0" y="3450545"/>
            <a:ext cx="2438400" cy="2438400"/>
          </a:xfrm>
          <a:prstGeom prst="rect">
            <a:avLst/>
          </a:prstGeo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FAC8937D-B337-F944-8F1C-14A4768CD5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00" y="1018730"/>
            <a:ext cx="2438400" cy="2438400"/>
          </a:xfrm>
          <a:prstGeom prst="rect">
            <a:avLst/>
          </a:prstGeo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865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B4AFD6-E50E-EE46-9133-E4B37BC8580F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90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CD7C8D-4EBF-E54E-8157-B82F50C78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2539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030288"/>
            <a:ext cx="12192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47CCA2-0399-254E-ACFE-E5730EC8E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95850"/>
            <a:ext cx="12192000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B4AFD6-E50E-EE46-9133-E4B37BC8580F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4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98E8B-DD4F-CF42-9D7C-0E4476C1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19-D170-48E7-B25D-293F3BFD294D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4734D-A5BD-8049-A16C-4207B6B5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6F6C4-FAD3-4747-BF64-4989A8C5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352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Castl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98E8B-DD4F-CF42-9D7C-0E4476C1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19-D170-48E7-B25D-293F3BFD294D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4734D-A5BD-8049-A16C-4207B6B5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6F6C4-FAD3-4747-BF64-4989A8C5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FCAE9-B754-8C4D-B7F9-C051D5466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3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EDC40-08B7-C54D-9A16-7B5D3FDD4F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83873-86BD-454E-AF6E-E4D2764B6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End slide</a:t>
            </a: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543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B07C01-E6FE-374C-80D0-F5676A0E0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67C3C0-F69E-E643-A32B-61F2F310A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End slide</a:t>
            </a: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35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B682B-CBE5-0E46-8A20-FBDCFD217D46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divider slide options.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1B442-D23E-CA47-8B99-3C2A297AC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73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5328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A4EB9E-FE0B-FF48-B57B-3DBA656E7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DE1B96-986D-4446-800F-54A0D95D2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8598A-E89A-584D-B315-0C3A8BB5D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2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61C9F9-E7A2-6342-870C-D685719F3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8BB5A8-2728-CF4C-9063-6BE6445BAA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B13D2-2048-3D42-80F2-F73F24035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9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3035A1-1804-EC4A-9FF8-AEE00A4BFC6F}"/>
              </a:ext>
            </a:extLst>
          </p:cNvPr>
          <p:cNvSpPr/>
          <p:nvPr userDrawn="1"/>
        </p:nvSpPr>
        <p:spPr>
          <a:xfrm>
            <a:off x="12635555" y="-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slide content options.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2702257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9A7CD-F138-0F44-8EE9-3A0D44746374}"/>
              </a:ext>
            </a:extLst>
          </p:cNvPr>
          <p:cNvSpPr/>
          <p:nvPr userDrawn="1"/>
        </p:nvSpPr>
        <p:spPr>
          <a:xfrm>
            <a:off x="-2691741" y="4585363"/>
            <a:ext cx="2272637" cy="22726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To change the information in the footer throughout the presentation go to ‘Insert’ &gt; ‘Header and Footers’ and add in your Name an Department. 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EC0D016C-1275-924C-98DB-B9930CE6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EDAE64E-B17E-C94F-B25E-49BD42EB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849A843-67F9-4A42-88AB-E569AB1B46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4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1484533"/>
            <a:ext cx="11257699" cy="439556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D330B-22A3-344E-A01F-AEEF71CCB5D3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examples as well as different elements. Copy and paste these items onto this page.</a:t>
            </a: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B2A1E1DF-F3DC-FF43-B4BE-16D7BEF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AA0A411-DB94-FC40-85F3-F17777FB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F3C1752-919C-2C4A-85B7-2982AD8BE6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10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377" y="6356350"/>
            <a:ext cx="2886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0619-D170-48E7-B25D-293F3BFD294D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9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8967" y="6356350"/>
            <a:ext cx="2908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8" r:id="rId2"/>
    <p:sldLayoutId id="2147483668" r:id="rId3"/>
    <p:sldLayoutId id="2147483669" r:id="rId4"/>
    <p:sldLayoutId id="2147483652" r:id="rId5"/>
    <p:sldLayoutId id="2147483664" r:id="rId6"/>
    <p:sldLayoutId id="2147483663" r:id="rId7"/>
    <p:sldLayoutId id="2147483661" r:id="rId8"/>
    <p:sldLayoutId id="2147483679" r:id="rId9"/>
    <p:sldLayoutId id="2147483689" r:id="rId10"/>
    <p:sldLayoutId id="2147483683" r:id="rId11"/>
    <p:sldLayoutId id="2147483682" r:id="rId12"/>
    <p:sldLayoutId id="2147483687" r:id="rId13"/>
    <p:sldLayoutId id="2147483680" r:id="rId14"/>
    <p:sldLayoutId id="2147483685" r:id="rId15"/>
    <p:sldLayoutId id="2147483686" r:id="rId16"/>
    <p:sldLayoutId id="2147483688" r:id="rId17"/>
    <p:sldLayoutId id="2147483681" r:id="rId18"/>
    <p:sldLayoutId id="2147483693" r:id="rId19"/>
    <p:sldLayoutId id="2147483684" r:id="rId20"/>
    <p:sldLayoutId id="2147483677" r:id="rId21"/>
    <p:sldLayoutId id="2147483691" r:id="rId22"/>
    <p:sldLayoutId id="2147483675" r:id="rId23"/>
    <p:sldLayoutId id="2147483676" r:id="rId24"/>
    <p:sldLayoutId id="2147483690" r:id="rId25"/>
    <p:sldLayoutId id="214748369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377" y="6356350"/>
            <a:ext cx="2886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0619-D170-48E7-B25D-293F3BFD294D}" type="datetime4">
              <a:rPr lang="en-GB" smtClean="0"/>
              <a:t>24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9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8967" y="6356350"/>
            <a:ext cx="2908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A20D4-5E1A-AD42-B96E-4B53241D1BC6}"/>
              </a:ext>
            </a:extLst>
          </p:cNvPr>
          <p:cNvSpPr/>
          <p:nvPr userDrawn="1"/>
        </p:nvSpPr>
        <p:spPr>
          <a:xfrm>
            <a:off x="-3667760" y="1"/>
            <a:ext cx="3248655" cy="427736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Top Presentation Tips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Keep it simple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Always think about your audience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Limit transitions and animations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Respect the University of Nottingham brand and identity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visuals and high-quality images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video or audio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colour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Think about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Prepare and practice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3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B7F0AB-AB54-7540-B7DC-843EC2C6C6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Consumers, Coronavirus and Financial Services: Rethinking the Taxonomy of Vulnerability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52921E-BB72-3D43-AACB-0A89BD80F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Peter Cartwright</a:t>
            </a:r>
          </a:p>
          <a:p>
            <a:r>
              <a:rPr lang="en-US" dirty="0" smtClean="0"/>
              <a:t>Professor of Consumer Protection Law</a:t>
            </a:r>
          </a:p>
          <a:p>
            <a:r>
              <a:rPr lang="en-US" dirty="0" smtClean="0"/>
              <a:t>University of Nottingham,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Taxonomy of Vulnerability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Name, Department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0720" y="1831816"/>
            <a:ext cx="8432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Information Vulnerability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Pressure Vulnerability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Supply </a:t>
            </a:r>
            <a:r>
              <a:rPr lang="en-GB" sz="2800" dirty="0"/>
              <a:t>Vulnerability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Redress </a:t>
            </a:r>
            <a:r>
              <a:rPr lang="en-GB" sz="2800" dirty="0"/>
              <a:t>vulnerability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Impact </a:t>
            </a:r>
            <a:r>
              <a:rPr lang="en-GB" sz="2800" dirty="0" smtClean="0"/>
              <a:t>Vulnerability</a:t>
            </a:r>
          </a:p>
          <a:p>
            <a:endParaRPr lang="en-GB" sz="2400" dirty="0"/>
          </a:p>
          <a:p>
            <a:r>
              <a:rPr lang="en-GB" sz="2400" dirty="0"/>
              <a:t>Understanding and Protecting Vulnerable Financial Consumers” (2015) 38(2) </a:t>
            </a:r>
            <a:r>
              <a:rPr lang="en-GB" sz="2400" i="1" dirty="0"/>
              <a:t>Journal of Consumer Policy</a:t>
            </a:r>
            <a:r>
              <a:rPr lang="en-GB" sz="2400" dirty="0"/>
              <a:t> 119-138.</a:t>
            </a:r>
            <a:r>
              <a:rPr lang="en-GB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141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6792" y="-5461"/>
            <a:ext cx="10578834" cy="1035050"/>
          </a:xfrm>
        </p:spPr>
        <p:txBody>
          <a:bodyPr/>
          <a:lstStyle/>
          <a:p>
            <a:r>
              <a:rPr lang="en-GB" dirty="0" smtClean="0"/>
              <a:t>FCA Developments 2015-20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Name, Department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90124" y="1873693"/>
            <a:ext cx="90873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FCA </a:t>
            </a:r>
            <a:r>
              <a:rPr lang="en-GB" sz="2800" i="1" dirty="0" smtClean="0"/>
              <a:t>Consumer Vulnerability</a:t>
            </a:r>
            <a:r>
              <a:rPr lang="en-GB" sz="2800" dirty="0" smtClean="0"/>
              <a:t> </a:t>
            </a:r>
            <a:r>
              <a:rPr lang="en-GB" sz="2800" dirty="0"/>
              <a:t>(2015);</a:t>
            </a:r>
          </a:p>
          <a:p>
            <a:r>
              <a:rPr lang="en-GB" sz="2800" dirty="0"/>
              <a:t>FCA </a:t>
            </a:r>
            <a:r>
              <a:rPr lang="en-GB" sz="2800" i="1" dirty="0"/>
              <a:t>Guidance for Firms on the Fair Treatment of Vulnerable Consumers</a:t>
            </a:r>
            <a:r>
              <a:rPr lang="en-GB" sz="2800" dirty="0"/>
              <a:t> (2020)</a:t>
            </a:r>
          </a:p>
          <a:p>
            <a:r>
              <a:rPr lang="en-US" dirty="0" smtClean="0"/>
              <a:t>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5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FCA: Key Drivers of Vulnerability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Name, Department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92425" y="2828836"/>
            <a:ext cx="8051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Life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Capability</a:t>
            </a:r>
          </a:p>
        </p:txBody>
      </p:sp>
    </p:spTree>
    <p:extLst>
      <p:ext uri="{BB962C8B-B14F-4D97-AF65-F5344CB8AC3E}">
        <p14:creationId xmlns:p14="http://schemas.microsoft.com/office/powerpoint/2010/main" val="17017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Rethinking the Taxonomy of Vulnerability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Name, Department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0720" y="1831816"/>
            <a:ext cx="8432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Information </a:t>
            </a:r>
            <a:r>
              <a:rPr lang="en-GB" sz="2800" dirty="0" smtClean="0"/>
              <a:t>Vulnerability?</a:t>
            </a: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Pressure </a:t>
            </a:r>
            <a:r>
              <a:rPr lang="en-GB" sz="2800" dirty="0" smtClean="0"/>
              <a:t>Vulnerability?</a:t>
            </a: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Supply Vulnerability?</a:t>
            </a: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smtClean="0"/>
              <a:t>Redress </a:t>
            </a:r>
            <a:r>
              <a:rPr lang="en-GB" sz="2800" smtClean="0"/>
              <a:t>Vulnerability</a:t>
            </a:r>
            <a:r>
              <a:rPr lang="en-GB" sz="2800" dirty="0" smtClean="0"/>
              <a:t>?</a:t>
            </a: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Impact </a:t>
            </a:r>
            <a:r>
              <a:rPr lang="en-GB" sz="2800" dirty="0" smtClean="0"/>
              <a:t>Vulnerability</a:t>
            </a:r>
            <a:r>
              <a:rPr lang="en-GB" sz="2800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Other elements? Limitations?</a:t>
            </a:r>
            <a:endParaRPr lang="en-GB" sz="2800" dirty="0" smtClean="0"/>
          </a:p>
          <a:p>
            <a:endParaRPr lang="en-GB" sz="2400" dirty="0"/>
          </a:p>
          <a:p>
            <a:r>
              <a:rPr lang="en-GB" sz="2400" dirty="0"/>
              <a:t>Understanding and Protecting Vulnerable Financial Consumers” (2015) 38(2) </a:t>
            </a:r>
            <a:r>
              <a:rPr lang="en-GB" sz="2400" i="1" dirty="0"/>
              <a:t>Journal of Consumer Policy</a:t>
            </a:r>
            <a:r>
              <a:rPr lang="en-GB" sz="2400" dirty="0"/>
              <a:t> 119-138.</a:t>
            </a:r>
            <a:r>
              <a:rPr lang="en-GB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180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Peter.Cartwright@Nottingham.ac.uk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57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iversity of Nottingham">
      <a:dk1>
        <a:srgbClr val="000000"/>
      </a:dk1>
      <a:lt1>
        <a:srgbClr val="FFFFFF"/>
      </a:lt1>
      <a:dk2>
        <a:srgbClr val="4A4A49"/>
      </a:dk2>
      <a:lt2>
        <a:srgbClr val="92928E"/>
      </a:lt2>
      <a:accent1>
        <a:srgbClr val="009BBD"/>
      </a:accent1>
      <a:accent2>
        <a:srgbClr val="007DA8"/>
      </a:accent2>
      <a:accent3>
        <a:srgbClr val="005697"/>
      </a:accent3>
      <a:accent4>
        <a:srgbClr val="1B2A6B"/>
      </a:accent4>
      <a:accent5>
        <a:srgbClr val="191A4F"/>
      </a:accent5>
      <a:accent6>
        <a:srgbClr val="E52F6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niversity of Nottingham">
      <a:dk1>
        <a:sysClr val="windowText" lastClr="000000"/>
      </a:dk1>
      <a:lt1>
        <a:sysClr val="window" lastClr="FFFFFF"/>
      </a:lt1>
      <a:dk2>
        <a:srgbClr val="4A4A49"/>
      </a:dk2>
      <a:lt2>
        <a:srgbClr val="92928E"/>
      </a:lt2>
      <a:accent1>
        <a:srgbClr val="009BBD"/>
      </a:accent1>
      <a:accent2>
        <a:srgbClr val="007DA8"/>
      </a:accent2>
      <a:accent3>
        <a:srgbClr val="005697"/>
      </a:accent3>
      <a:accent4>
        <a:srgbClr val="1B2A6B"/>
      </a:accent4>
      <a:accent5>
        <a:srgbClr val="191A4F"/>
      </a:accent5>
      <a:accent6>
        <a:srgbClr val="B32B7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573F99DE79145B2C4B20841E12603" ma:contentTypeVersion="10" ma:contentTypeDescription="Create a new document." ma:contentTypeScope="" ma:versionID="d514957ab15452d74fde2c17d78d0717">
  <xsd:schema xmlns:xsd="http://www.w3.org/2001/XMLSchema" xmlns:xs="http://www.w3.org/2001/XMLSchema" xmlns:p="http://schemas.microsoft.com/office/2006/metadata/properties" xmlns:ns3="0c1e910d-4918-42f1-af2c-ed1101d63abc" targetNamespace="http://schemas.microsoft.com/office/2006/metadata/properties" ma:root="true" ma:fieldsID="d57790aa9460c0cc84e0028239710c37" ns3:_="">
    <xsd:import namespace="0c1e910d-4918-42f1-af2c-ed1101d63a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e910d-4918-42f1-af2c-ed1101d63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826C4C-1AFA-49AD-9341-E280C8EA0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1e910d-4918-42f1-af2c-ed1101d63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2B19F1-7180-49D0-A3F7-A5B98EF2F8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C6309B-1C52-4FD6-94A2-0113722346F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c1e910d-4918-42f1-af2c-ed1101d63a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2829</TotalTime>
  <Words>176</Words>
  <Application>Microsoft Office PowerPoint</Application>
  <PresentationFormat>Widescreen</PresentationFormat>
  <Paragraphs>47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Wingdings</vt:lpstr>
      <vt:lpstr>Office Theme</vt:lpstr>
      <vt:lpstr>1_Office Theme</vt:lpstr>
      <vt:lpstr>Consumers, Coronavirus and Financial Services: Rethinking the Taxonomy of Vulnerability</vt:lpstr>
      <vt:lpstr>The Taxonomy of Vulnerability</vt:lpstr>
      <vt:lpstr>FCA Developments 2015-20</vt:lpstr>
      <vt:lpstr>FCA: Key Drivers of Vulnerability</vt:lpstr>
      <vt:lpstr>Rethinking the Taxonomy of Vulnerability</vt:lpstr>
      <vt:lpstr>Thank you!  Peter.Cartwright@Nottingham.ac.uk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Browett</dc:creator>
  <cp:lastModifiedBy>Peter Cartwright</cp:lastModifiedBy>
  <cp:revision>133</cp:revision>
  <cp:lastPrinted>2019-11-06T14:12:58Z</cp:lastPrinted>
  <dcterms:created xsi:type="dcterms:W3CDTF">2019-02-06T16:40:25Z</dcterms:created>
  <dcterms:modified xsi:type="dcterms:W3CDTF">2020-09-25T06:53:12Z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0x010100F57573F99DE79145B2C4B20841E12603</vt:lpwstr>
  </property>
  <property fmtid="{D5CDD505-2E9C-101B-9397-08002B2CF9AE}" pid="3" name="Order">
    <vt:r8>4688300</vt:r8>
  </property>
  <property fmtid="{D5CDD505-2E9C-101B-9397-08002B2CF9AE}" pid="4" name="ComplianceAssetId">
    <vt:lpwstr/>
  </property>
</Properties>
</file>